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25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KD2-User\Desktop\IHI.Darhim\Chart%20Pie%20and%20Bar.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26"/>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9.0277777777777693E-2"/>
          <c:y val="0.21545858850977453"/>
          <c:w val="0.83611111111111103"/>
          <c:h val="0.66618948673084277"/>
        </c:manualLayout>
      </c:layout>
      <c:pie3DChart>
        <c:varyColors val="1"/>
        <c:ser>
          <c:idx val="0"/>
          <c:order val="0"/>
          <c:tx>
            <c:strRef>
              <c:f>'CB''s by Region'!$C$22</c:f>
              <c:strCache>
                <c:ptCount val="1"/>
                <c:pt idx="0">
                  <c:v>CERTIFICATION BODIES</c:v>
                </c:pt>
              </c:strCache>
            </c:strRef>
          </c:tx>
          <c:dLbls>
            <c:dLbl>
              <c:idx val="0"/>
              <c:layout>
                <c:manualLayout>
                  <c:x val="-0.15999815297108078"/>
                  <c:y val="0.13009507744977664"/>
                </c:manualLayout>
              </c:layout>
              <c:tx>
                <c:rich>
                  <a:bodyPr/>
                  <a:lstStyle/>
                  <a:p>
                    <a:pPr>
                      <a:defRPr lang="en-MY" sz="1600" b="1">
                        <a:solidFill>
                          <a:schemeClr val="bg1"/>
                        </a:solidFill>
                      </a:defRPr>
                    </a:pPr>
                    <a:r>
                      <a:rPr lang="ar-KW" b="1" dirty="0" smtClean="0">
                        <a:solidFill>
                          <a:schemeClr val="bg1"/>
                        </a:solidFill>
                      </a:rPr>
                      <a:t>الدول</a:t>
                    </a:r>
                    <a:r>
                      <a:rPr lang="ar-KW" b="1" baseline="0" dirty="0" smtClean="0">
                        <a:solidFill>
                          <a:schemeClr val="bg1"/>
                        </a:solidFill>
                      </a:rPr>
                      <a:t> الآسيوية </a:t>
                    </a:r>
                  </a:p>
                  <a:p>
                    <a:pPr>
                      <a:defRPr lang="en-MY" sz="1600" b="1">
                        <a:solidFill>
                          <a:schemeClr val="bg1"/>
                        </a:solidFill>
                      </a:defRPr>
                    </a:pPr>
                    <a:r>
                      <a:rPr lang="ar-KW" b="1" baseline="0" dirty="0" smtClean="0">
                        <a:solidFill>
                          <a:schemeClr val="bg1"/>
                        </a:solidFill>
                      </a:rPr>
                      <a:t>16%</a:t>
                    </a:r>
                    <a:endParaRPr lang="en-US" b="1" dirty="0">
                      <a:solidFill>
                        <a:schemeClr val="bg1"/>
                      </a:solidFill>
                    </a:endParaRPr>
                  </a:p>
                </c:rich>
              </c:tx>
              <c:spPr/>
              <c:showCatName val="1"/>
              <c:showPercent val="1"/>
            </c:dLbl>
            <c:dLbl>
              <c:idx val="1"/>
              <c:layout/>
              <c:tx>
                <c:rich>
                  <a:bodyPr/>
                  <a:lstStyle/>
                  <a:p>
                    <a:r>
                      <a:rPr lang="ar-KW" b="1" smtClean="0"/>
                      <a:t>إفريقيا 4%</a:t>
                    </a:r>
                    <a:endParaRPr lang="en-US" b="1" dirty="0"/>
                  </a:p>
                </c:rich>
              </c:tx>
              <c:showCatName val="1"/>
              <c:showPercent val="1"/>
            </c:dLbl>
            <c:dLbl>
              <c:idx val="2"/>
              <c:delete val="1"/>
            </c:dLbl>
            <c:dLbl>
              <c:idx val="3"/>
              <c:layout>
                <c:manualLayout>
                  <c:x val="4.5529262864574357E-2"/>
                  <c:y val="8.9379201945343198E-2"/>
                </c:manualLayout>
              </c:layout>
              <c:tx>
                <c:rich>
                  <a:bodyPr/>
                  <a:lstStyle/>
                  <a:p>
                    <a:r>
                      <a:rPr lang="ar-KW" b="1" dirty="0" smtClean="0"/>
                      <a:t>الدول الأوربية 23%</a:t>
                    </a:r>
                    <a:endParaRPr lang="en-US" b="1" dirty="0"/>
                  </a:p>
                </c:rich>
              </c:tx>
              <c:showCatName val="1"/>
              <c:showPercent val="1"/>
            </c:dLbl>
            <c:dLbl>
              <c:idx val="4"/>
              <c:layout/>
              <c:tx>
                <c:rich>
                  <a:bodyPr/>
                  <a:lstStyle/>
                  <a:p>
                    <a:r>
                      <a:rPr lang="ar-KW" b="1" smtClean="0"/>
                      <a:t>شمال أميركا 19%</a:t>
                    </a:r>
                    <a:endParaRPr lang="en-US" b="1" dirty="0"/>
                  </a:p>
                </c:rich>
              </c:tx>
              <c:showCatName val="1"/>
              <c:showPercent val="1"/>
            </c:dLbl>
            <c:dLbl>
              <c:idx val="5"/>
              <c:layout>
                <c:manualLayout>
                  <c:x val="6.6279527559055104E-3"/>
                  <c:y val="9.9715660542438207E-3"/>
                </c:manualLayout>
              </c:layout>
              <c:tx>
                <c:rich>
                  <a:bodyPr/>
                  <a:lstStyle/>
                  <a:p>
                    <a:r>
                      <a:rPr lang="ar-KW" b="1" dirty="0" smtClean="0"/>
                      <a:t>جنوب أميركا 4%</a:t>
                    </a:r>
                    <a:endParaRPr lang="en-US" b="1" dirty="0"/>
                  </a:p>
                </c:rich>
              </c:tx>
              <c:dLblPos val="bestFit"/>
              <c:showCatName val="1"/>
              <c:showPercent val="1"/>
            </c:dLbl>
            <c:txPr>
              <a:bodyPr/>
              <a:lstStyle/>
              <a:p>
                <a:pPr>
                  <a:defRPr lang="en-MY" sz="1600"/>
                </a:pPr>
                <a:endParaRPr lang="en-US"/>
              </a:p>
            </c:txPr>
            <c:showCatName val="1"/>
            <c:showPercent val="1"/>
            <c:showLeaderLines val="1"/>
          </c:dLbls>
          <c:cat>
            <c:strRef>
              <c:f>'CB''s by Region'!$B$23:$B$28</c:f>
              <c:strCache>
                <c:ptCount val="6"/>
                <c:pt idx="0">
                  <c:v>ASIAN</c:v>
                </c:pt>
                <c:pt idx="1">
                  <c:v>AFRICA</c:v>
                </c:pt>
                <c:pt idx="2">
                  <c:v>AUSTRALASIA</c:v>
                </c:pt>
                <c:pt idx="3">
                  <c:v>EUROPE</c:v>
                </c:pt>
                <c:pt idx="4">
                  <c:v>NORTH AMERICA</c:v>
                </c:pt>
                <c:pt idx="5">
                  <c:v>SOUTH AMERICA</c:v>
                </c:pt>
              </c:strCache>
            </c:strRef>
          </c:cat>
          <c:val>
            <c:numRef>
              <c:f>'CB''s by Region'!$C$23:$C$28</c:f>
              <c:numCache>
                <c:formatCode>General</c:formatCode>
                <c:ptCount val="6"/>
                <c:pt idx="0">
                  <c:v>17</c:v>
                </c:pt>
                <c:pt idx="1">
                  <c:v>4</c:v>
                </c:pt>
                <c:pt idx="2">
                  <c:v>37</c:v>
                </c:pt>
                <c:pt idx="3">
                  <c:v>25</c:v>
                </c:pt>
                <c:pt idx="4">
                  <c:v>20</c:v>
                </c:pt>
                <c:pt idx="5">
                  <c:v>4</c:v>
                </c:pt>
              </c:numCache>
            </c:numRef>
          </c:val>
        </c:ser>
        <c:dLbls>
          <c:showCatName val="1"/>
          <c:showPercent val="1"/>
        </c:dLbls>
      </c:pie3DChart>
    </c:plotArea>
    <c:plotVisOnly val="1"/>
    <c:dispBlanksAs val="zero"/>
  </c:chart>
  <c:txPr>
    <a:bodyPr/>
    <a:lstStyle/>
    <a:p>
      <a:pPr>
        <a:defRPr sz="1800"/>
      </a:pPr>
      <a:endParaRPr lang="en-US"/>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0.08614</cdr:x>
      <cdr:y>0.91547</cdr:y>
    </cdr:from>
    <cdr:to>
      <cdr:x>0.80043</cdr:x>
      <cdr:y>0.99229</cdr:y>
    </cdr:to>
    <cdr:sp macro="" textlink="">
      <cdr:nvSpPr>
        <cdr:cNvPr id="2" name="Rectangle 1"/>
        <cdr:cNvSpPr/>
      </cdr:nvSpPr>
      <cdr:spPr>
        <a:xfrm xmlns:a="http://schemas.openxmlformats.org/drawingml/2006/main">
          <a:off x="473848" y="3662370"/>
          <a:ext cx="3929114" cy="307314"/>
        </a:xfrm>
        <a:prstGeom xmlns:a="http://schemas.openxmlformats.org/drawingml/2006/main" prst="rect">
          <a:avLst/>
        </a:prstGeom>
        <a:ln xmlns:a="http://schemas.openxmlformats.org/drawingml/2006/main" w="0">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pPr rtl="1"/>
          <a:r>
            <a:rPr lang="ar-KW" sz="1800" b="1" dirty="0" smtClean="0"/>
            <a:t>مجموع 34 بلدا شملها الاستقصاء: 107 منظمة</a:t>
          </a:r>
          <a:endParaRPr lang="en-US" sz="1800" b="1" dirty="0"/>
        </a:p>
      </cdr:txBody>
    </cdr:sp>
  </cdr:relSizeAnchor>
  <cdr:relSizeAnchor xmlns:cdr="http://schemas.openxmlformats.org/drawingml/2006/chartDrawing">
    <cdr:from>
      <cdr:x>0.48745</cdr:x>
      <cdr:y>0.44047</cdr:y>
    </cdr:from>
    <cdr:to>
      <cdr:x>0.86922</cdr:x>
      <cdr:y>0.68654</cdr:y>
    </cdr:to>
    <cdr:sp macro="" textlink="">
      <cdr:nvSpPr>
        <cdr:cNvPr id="3" name="TextBox 2"/>
        <cdr:cNvSpPr txBox="1"/>
      </cdr:nvSpPr>
      <cdr:spPr>
        <a:xfrm xmlns:a="http://schemas.openxmlformats.org/drawingml/2006/main">
          <a:off x="2681318" y="1762096"/>
          <a:ext cx="2100049" cy="9844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ar-KW" sz="2400" b="1" dirty="0" smtClean="0">
              <a:solidFill>
                <a:schemeClr val="bg1"/>
              </a:solidFill>
            </a:rPr>
            <a:t>أستراليا</a:t>
          </a:r>
        </a:p>
        <a:p xmlns:a="http://schemas.openxmlformats.org/drawingml/2006/main">
          <a:pPr algn="ctr"/>
          <a:r>
            <a:rPr lang="ar-KW" sz="2400" b="1" dirty="0" smtClean="0">
              <a:solidFill>
                <a:schemeClr val="bg1"/>
              </a:solidFill>
            </a:rPr>
            <a:t>34٪</a:t>
          </a:r>
          <a:endParaRPr lang="en-US" sz="24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66CBB-5CF6-40EE-B8E1-20A164A01A00}"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95F24F-1797-44A6-A383-4A3BF3BD132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80067F58-CB8E-4D2B-879C-7D6AFD758D4F}" type="slidenum">
              <a:rPr lang="en-US" smtClean="0">
                <a:ea typeface="MS PGothic" pitchFamily="34" charset="-128"/>
              </a:rPr>
              <a:pPr/>
              <a:t>26</a:t>
            </a:fld>
            <a:endParaRPr lang="en-US" smtClean="0">
              <a:ea typeface="MS PGothic"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a:lstStyle/>
          <a:p>
            <a:pPr eaLnBrk="1" hangingPunct="1">
              <a:spcBef>
                <a:spcPct val="0"/>
              </a:spcBef>
            </a:pPr>
            <a:r>
              <a:rPr lang="en-US" smtClean="0">
                <a:latin typeface="Arial" charset="0"/>
              </a:rPr>
              <a:t>The global pharmceutical market stood at US$607billion in 2006 and Frost &amp; Sullivan estimates this market to reach US$818billion by 2013, whilst PricewaterhouseCoopers forecast it to be US$1.3trillion by 2020. </a:t>
            </a:r>
          </a:p>
          <a:p>
            <a:pPr eaLnBrk="1" hangingPunct="1">
              <a:spcBef>
                <a:spcPct val="0"/>
              </a:spcBef>
            </a:pPr>
            <a:r>
              <a:rPr lang="en-US" smtClean="0">
                <a:latin typeface="Arial" charset="0"/>
              </a:rPr>
              <a:t>And as we know there are about 1.6b Muslims around the world, representing more than 20% of the world’s population.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www.islamicpopulation.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Organisation_of_Islamic_Cooperation"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www.asidcom.org/IMG/pdf/L26-_Dr-_Irfan_Sungkar.pdf" TargetMode="External"/><Relationship Id="rId3" Type="http://schemas.openxmlformats.org/officeDocument/2006/relationships/hyperlink" Target="http://www.alriyadh.com/960466" TargetMode="External"/><Relationship Id="rId7" Type="http://schemas.openxmlformats.org/officeDocument/2006/relationships/hyperlink" Target="http://www.asidcom.org/IMG/pdf/L1-_Darhim_Dali_Hashsim.pdf" TargetMode="External"/><Relationship Id="rId2" Type="http://schemas.openxmlformats.org/officeDocument/2006/relationships/hyperlink" Target="http://www.alriyadh.com/962000" TargetMode="External"/><Relationship Id="rId1" Type="http://schemas.openxmlformats.org/officeDocument/2006/relationships/slideLayout" Target="../slideLayouts/slideLayout2.xml"/><Relationship Id="rId6" Type="http://schemas.openxmlformats.org/officeDocument/2006/relationships/hyperlink" Target="http://www.asidcom.org/IMG/pdf/L20-_Hani_M-_Al-Mazeedi_Arabic_English_2.pdf" TargetMode="External"/><Relationship Id="rId5" Type="http://schemas.openxmlformats.org/officeDocument/2006/relationships/hyperlink" Target="http://azkahalal.files.wordpress.com/2012/06/gimdes-2012_dr-hani-al-mazeedi1.pdf" TargetMode="External"/><Relationship Id="rId4" Type="http://schemas.openxmlformats.org/officeDocument/2006/relationships/hyperlink" Target="http://azkahalal.files.wordpress.com/2013/02/arabic_version_of_halal_culture_presentation_2013.pdf" TargetMode="External"/><Relationship Id="rId9" Type="http://schemas.openxmlformats.org/officeDocument/2006/relationships/hyperlink" Target="http://azkahalal.files.wordpress.com/2014/05/kisr-halal-2014-mariam-abdulatif.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09600" y="533400"/>
            <a:ext cx="5867400" cy="5262563"/>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وقد </a:t>
            </a:r>
            <a:r>
              <a:rPr lang="ar-SA" sz="2800" b="1">
                <a:latin typeface="Simplified Arabic" pitchFamily="18" charset="-78"/>
                <a:cs typeface="Simplified Arabic" pitchFamily="18" charset="-78"/>
              </a:rPr>
              <a:t>باتت تجارة الحلال تستهدف أسواقاً جديدة في دول غير إسلامية خاصة </a:t>
            </a:r>
            <a:r>
              <a:rPr lang="ar-SA" sz="2800" b="1">
                <a:solidFill>
                  <a:srgbClr val="0070C0"/>
                </a:solidFill>
                <a:latin typeface="Simplified Arabic" pitchFamily="18" charset="-78"/>
                <a:cs typeface="Simplified Arabic" pitchFamily="18" charset="-78"/>
              </a:rPr>
              <a:t>الأوروبية</a:t>
            </a:r>
            <a:r>
              <a:rPr lang="ar-SA" sz="2800" b="1">
                <a:latin typeface="Simplified Arabic" pitchFamily="18" charset="-78"/>
                <a:cs typeface="Simplified Arabic" pitchFamily="18" charset="-78"/>
              </a:rPr>
              <a:t> لوجود </a:t>
            </a:r>
            <a:r>
              <a:rPr lang="ar-SA" sz="2800" b="1">
                <a:solidFill>
                  <a:srgbClr val="00B050"/>
                </a:solidFill>
                <a:latin typeface="Simplified Arabic" pitchFamily="18" charset="-78"/>
                <a:cs typeface="Simplified Arabic" pitchFamily="18" charset="-78"/>
              </a:rPr>
              <a:t>جاليات إسلامية </a:t>
            </a:r>
            <a:r>
              <a:rPr lang="ar-SA" sz="2800" b="1">
                <a:latin typeface="Simplified Arabic" pitchFamily="18" charset="-78"/>
                <a:cs typeface="Simplified Arabic" pitchFamily="18" charset="-78"/>
              </a:rPr>
              <a:t>فيها بأعداد كبيرة، </a:t>
            </a:r>
            <a:r>
              <a:rPr lang="ar-SA" sz="2800" b="1">
                <a:solidFill>
                  <a:srgbClr val="00B050"/>
                </a:solidFill>
                <a:latin typeface="Simplified Arabic" pitchFamily="18" charset="-78"/>
                <a:cs typeface="Simplified Arabic" pitchFamily="18" charset="-78"/>
              </a:rPr>
              <a:t>تعطي فرصاً أكبر للدول الإسلامية أن تكون هي المنشأ الرئيسي لهذه المنتجات </a:t>
            </a:r>
            <a:r>
              <a:rPr lang="ar-SA" sz="2800" b="1">
                <a:latin typeface="Simplified Arabic" pitchFamily="18" charset="-78"/>
                <a:cs typeface="Simplified Arabic" pitchFamily="18" charset="-78"/>
              </a:rPr>
              <a:t>باعتبار أنها الأقدر على تطبيق معايير وشروط المنتج الحلال</a:t>
            </a:r>
            <a:r>
              <a:rPr lang="ar-KW" sz="2800" b="1">
                <a:latin typeface="Simplified Arabic" pitchFamily="18" charset="-78"/>
                <a:cs typeface="Simplified Arabic" pitchFamily="18" charset="-78"/>
              </a:rPr>
              <a:t> على أكمل وجه</a:t>
            </a:r>
            <a:r>
              <a:rPr lang="en-US" sz="2800" b="1">
                <a:latin typeface="Simplified Arabic" pitchFamily="18" charset="-78"/>
                <a:cs typeface="Simplified Arabic" pitchFamily="18" charset="-78"/>
              </a:rPr>
              <a:t>.</a:t>
            </a:r>
          </a:p>
        </p:txBody>
      </p:sp>
      <p:pic>
        <p:nvPicPr>
          <p:cNvPr id="12291" name="Picture 3"/>
          <p:cNvPicPr>
            <a:picLocks noChangeAspect="1" noChangeArrowheads="1"/>
          </p:cNvPicPr>
          <p:nvPr/>
        </p:nvPicPr>
        <p:blipFill>
          <a:blip r:embed="rId2"/>
          <a:srcRect/>
          <a:stretch>
            <a:fillRect/>
          </a:stretch>
        </p:blipFill>
        <p:spPr bwMode="auto">
          <a:xfrm>
            <a:off x="6781800" y="276225"/>
            <a:ext cx="2209800" cy="1628775"/>
          </a:xfrm>
          <a:prstGeom prst="rect">
            <a:avLst/>
          </a:prstGeom>
          <a:noFill/>
          <a:ln w="9525">
            <a:noFill/>
            <a:miter lim="800000"/>
            <a:headEnd/>
            <a:tailEnd/>
          </a:ln>
        </p:spPr>
      </p:pic>
      <p:pic>
        <p:nvPicPr>
          <p:cNvPr id="12292" name="Picture 5"/>
          <p:cNvPicPr>
            <a:picLocks noChangeAspect="1" noChangeArrowheads="1"/>
          </p:cNvPicPr>
          <p:nvPr/>
        </p:nvPicPr>
        <p:blipFill>
          <a:blip r:embed="rId3"/>
          <a:srcRect/>
          <a:stretch>
            <a:fillRect/>
          </a:stretch>
        </p:blipFill>
        <p:spPr bwMode="auto">
          <a:xfrm>
            <a:off x="6781800" y="2159000"/>
            <a:ext cx="2222500" cy="1481138"/>
          </a:xfrm>
          <a:prstGeom prst="rect">
            <a:avLst/>
          </a:prstGeom>
          <a:noFill/>
          <a:ln w="9525">
            <a:noFill/>
            <a:miter lim="800000"/>
            <a:headEnd/>
            <a:tailEnd/>
          </a:ln>
        </p:spPr>
      </p:pic>
      <p:pic>
        <p:nvPicPr>
          <p:cNvPr id="12293" name="Picture 6" descr="نتيجة بحث الصور عن ‪halal japan‬‏"/>
          <p:cNvPicPr>
            <a:picLocks noChangeAspect="1" noChangeArrowheads="1"/>
          </p:cNvPicPr>
          <p:nvPr/>
        </p:nvPicPr>
        <p:blipFill>
          <a:blip r:embed="rId4"/>
          <a:srcRect/>
          <a:stretch>
            <a:fillRect/>
          </a:stretch>
        </p:blipFill>
        <p:spPr bwMode="auto">
          <a:xfrm>
            <a:off x="6781800" y="3759200"/>
            <a:ext cx="2266950" cy="30226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04800" y="301625"/>
            <a:ext cx="8229600" cy="3432175"/>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و</a:t>
            </a:r>
            <a:r>
              <a:rPr lang="ar-KW" sz="2800" b="1">
                <a:latin typeface="Simplified Arabic" pitchFamily="18" charset="-78"/>
                <a:cs typeface="Simplified Arabic" pitchFamily="18" charset="-78"/>
              </a:rPr>
              <a:t>و</a:t>
            </a:r>
            <a:r>
              <a:rPr lang="ar-SA" sz="2800" b="1">
                <a:latin typeface="Simplified Arabic" pitchFamily="18" charset="-78"/>
                <a:cs typeface="Simplified Arabic" pitchFamily="18" charset="-78"/>
              </a:rPr>
              <a:t>فقا ل</a:t>
            </a:r>
            <a:r>
              <a:rPr lang="ar-KW" sz="2800" b="1">
                <a:latin typeface="Simplified Arabic" pitchFamily="18" charset="-78"/>
                <a:cs typeface="Simplified Arabic" pitchFamily="18" charset="-78"/>
              </a:rPr>
              <a:t>ل</a:t>
            </a:r>
            <a:r>
              <a:rPr lang="ar-SA" sz="2800" b="1">
                <a:latin typeface="Simplified Arabic" pitchFamily="18" charset="-78"/>
                <a:cs typeface="Simplified Arabic" pitchFamily="18" charset="-78"/>
              </a:rPr>
              <a:t>بيانات</a:t>
            </a:r>
            <a:r>
              <a:rPr lang="en-US" sz="2800" b="1">
                <a:latin typeface="Simplified Arabic" pitchFamily="18" charset="-78"/>
                <a:cs typeface="Simplified Arabic" pitchFamily="18" charset="-78"/>
              </a:rPr>
              <a:t>*</a:t>
            </a:r>
            <a:r>
              <a:rPr lang="ar-SA" sz="2800" b="1">
                <a:latin typeface="Simplified Arabic" pitchFamily="18" charset="-78"/>
                <a:cs typeface="Simplified Arabic" pitchFamily="18" charset="-78"/>
              </a:rPr>
              <a:t> فإن الدول الآسيوية تستهلك من تجارة الحلال العالمية نحو </a:t>
            </a:r>
            <a:r>
              <a:rPr lang="ar-SA" sz="2800" b="1">
                <a:solidFill>
                  <a:srgbClr val="FF0000"/>
                </a:solidFill>
                <a:latin typeface="Simplified Arabic" pitchFamily="18" charset="-78"/>
                <a:cs typeface="Simplified Arabic" pitchFamily="18" charset="-78"/>
              </a:rPr>
              <a:t>63.3%</a:t>
            </a:r>
            <a:r>
              <a:rPr lang="ar-SA" sz="2800" b="1">
                <a:latin typeface="Simplified Arabic" pitchFamily="18" charset="-78"/>
                <a:cs typeface="Simplified Arabic" pitchFamily="18" charset="-78"/>
              </a:rPr>
              <a:t>، والدول الأفريقية نحو </a:t>
            </a:r>
            <a:r>
              <a:rPr lang="ar-SA" sz="2800" b="1">
                <a:solidFill>
                  <a:srgbClr val="FF0000"/>
                </a:solidFill>
                <a:latin typeface="Simplified Arabic" pitchFamily="18" charset="-78"/>
                <a:cs typeface="Simplified Arabic" pitchFamily="18" charset="-78"/>
              </a:rPr>
              <a:t>23.8%</a:t>
            </a:r>
            <a:r>
              <a:rPr lang="ar-SA" sz="2800" b="1">
                <a:latin typeface="Simplified Arabic" pitchFamily="18" charset="-78"/>
                <a:cs typeface="Simplified Arabic" pitchFamily="18" charset="-78"/>
              </a:rPr>
              <a:t>، وتستهلك الدول الأوروبية نحو </a:t>
            </a:r>
            <a:r>
              <a:rPr lang="ar-SA" sz="2800" b="1">
                <a:solidFill>
                  <a:srgbClr val="FF0000"/>
                </a:solidFill>
                <a:latin typeface="Simplified Arabic" pitchFamily="18" charset="-78"/>
                <a:cs typeface="Simplified Arabic" pitchFamily="18" charset="-78"/>
              </a:rPr>
              <a:t>10.2%</a:t>
            </a:r>
            <a:r>
              <a:rPr lang="ar-SA" sz="2800" b="1">
                <a:latin typeface="Simplified Arabic" pitchFamily="18" charset="-78"/>
                <a:cs typeface="Simplified Arabic" pitchFamily="18" charset="-78"/>
              </a:rPr>
              <a:t> من هذه التجارة، فيما تستهلك الدول الأمريكية نحو </a:t>
            </a:r>
            <a:r>
              <a:rPr lang="ar-SA" sz="2800" b="1">
                <a:solidFill>
                  <a:srgbClr val="FF0000"/>
                </a:solidFill>
                <a:latin typeface="Simplified Arabic" pitchFamily="18" charset="-78"/>
                <a:cs typeface="Simplified Arabic" pitchFamily="18" charset="-78"/>
              </a:rPr>
              <a:t>2.5%</a:t>
            </a:r>
            <a:r>
              <a:rPr lang="ar-SA" sz="2800" b="1">
                <a:latin typeface="Simplified Arabic" pitchFamily="18" charset="-78"/>
                <a:cs typeface="Simplified Arabic" pitchFamily="18" charset="-78"/>
              </a:rPr>
              <a:t> من تجارة الحلال في العالم</a:t>
            </a:r>
            <a:r>
              <a:rPr lang="en-US" sz="2800" b="1">
                <a:latin typeface="Simplified Arabic" pitchFamily="18" charset="-78"/>
                <a:cs typeface="Simplified Arabic" pitchFamily="18" charset="-78"/>
              </a:rPr>
              <a:t>.</a:t>
            </a:r>
            <a:r>
              <a:rPr lang="ar-SA" sz="2800" b="1">
                <a:latin typeface="Simplified Arabic" pitchFamily="18" charset="-78"/>
                <a:cs typeface="Simplified Arabic" pitchFamily="18" charset="-78"/>
              </a:rPr>
              <a:t> </a:t>
            </a:r>
            <a:endParaRPr lang="en-US" sz="2800" b="1">
              <a:latin typeface="Simplified Arabic" pitchFamily="18" charset="-78"/>
              <a:cs typeface="Simplified Arabic" pitchFamily="18" charset="-78"/>
            </a:endParaRPr>
          </a:p>
        </p:txBody>
      </p:sp>
      <p:sp>
        <p:nvSpPr>
          <p:cNvPr id="13315" name="Rectangle 2"/>
          <p:cNvSpPr>
            <a:spLocks noChangeArrowheads="1"/>
          </p:cNvSpPr>
          <p:nvPr/>
        </p:nvSpPr>
        <p:spPr bwMode="auto">
          <a:xfrm>
            <a:off x="5861050" y="6367463"/>
            <a:ext cx="3054350" cy="338137"/>
          </a:xfrm>
          <a:prstGeom prst="rect">
            <a:avLst/>
          </a:prstGeom>
          <a:noFill/>
          <a:ln w="9525">
            <a:noFill/>
            <a:miter lim="800000"/>
            <a:headEnd/>
            <a:tailEnd/>
          </a:ln>
        </p:spPr>
        <p:txBody>
          <a:bodyPr wrap="none">
            <a:spAutoFit/>
          </a:bodyPr>
          <a:lstStyle/>
          <a:p>
            <a:pPr algn="just" rtl="1"/>
            <a:r>
              <a:rPr lang="en-US" sz="1600">
                <a:latin typeface="Simplified Arabic" pitchFamily="18" charset="-78"/>
                <a:cs typeface="Simplified Arabic" pitchFamily="18" charset="-78"/>
              </a:rPr>
              <a:t>*</a:t>
            </a:r>
            <a:r>
              <a:rPr lang="ar-SA" sz="1600">
                <a:latin typeface="Simplified Arabic" pitchFamily="18" charset="-78"/>
                <a:cs typeface="Simplified Arabic" pitchFamily="18" charset="-78"/>
              </a:rPr>
              <a:t>اتحاد غرف دول مجلس التعاون الخليجي </a:t>
            </a:r>
            <a:endParaRPr lang="en-US" sz="1600">
              <a:latin typeface="Simplified Arabic" pitchFamily="18" charset="-78"/>
              <a:cs typeface="Simplified Arabic" pitchFamily="18" charset="-78"/>
            </a:endParaRPr>
          </a:p>
        </p:txBody>
      </p:sp>
      <p:pic>
        <p:nvPicPr>
          <p:cNvPr id="13316" name="Picture 4"/>
          <p:cNvPicPr>
            <a:picLocks noChangeAspect="1" noChangeArrowheads="1"/>
          </p:cNvPicPr>
          <p:nvPr/>
        </p:nvPicPr>
        <p:blipFill>
          <a:blip r:embed="rId2"/>
          <a:srcRect/>
          <a:stretch>
            <a:fillRect/>
          </a:stretch>
        </p:blipFill>
        <p:spPr bwMode="auto">
          <a:xfrm>
            <a:off x="4953000" y="3810000"/>
            <a:ext cx="3581400" cy="1989138"/>
          </a:xfrm>
          <a:prstGeom prst="rect">
            <a:avLst/>
          </a:prstGeom>
          <a:noFill/>
          <a:ln w="9525">
            <a:noFill/>
            <a:miter lim="800000"/>
            <a:headEnd/>
            <a:tailEnd/>
          </a:ln>
        </p:spPr>
      </p:pic>
      <p:sp>
        <p:nvSpPr>
          <p:cNvPr id="13317" name="Text Box 6"/>
          <p:cNvSpPr txBox="1">
            <a:spLocks noChangeArrowheads="1"/>
          </p:cNvSpPr>
          <p:nvPr/>
        </p:nvSpPr>
        <p:spPr bwMode="auto">
          <a:xfrm>
            <a:off x="4800600" y="5870575"/>
            <a:ext cx="3886200" cy="307975"/>
          </a:xfrm>
          <a:prstGeom prst="rect">
            <a:avLst/>
          </a:prstGeom>
          <a:noFill/>
          <a:ln w="9525">
            <a:noFill/>
            <a:miter lim="800000"/>
            <a:headEnd/>
            <a:tailEnd/>
          </a:ln>
        </p:spPr>
        <p:txBody>
          <a:bodyPr>
            <a:spAutoFit/>
          </a:bodyPr>
          <a:lstStyle/>
          <a:p>
            <a:pPr algn="ctr" rtl="1"/>
            <a:r>
              <a:rPr lang="ar-KW" sz="1400" b="1">
                <a:latin typeface="Simplified Arabic" pitchFamily="18" charset="-78"/>
                <a:cs typeface="Simplified Arabic" pitchFamily="18" charset="-78"/>
              </a:rPr>
              <a:t>23٪ من سكان العالم هم من المسلمون (البنك الدولي) 2013</a:t>
            </a:r>
            <a:endParaRPr lang="en-US" sz="1400" b="1">
              <a:latin typeface="Simplified Arabic" pitchFamily="18" charset="-78"/>
              <a:cs typeface="Simplified Arabic" pitchFamily="18" charset="-78"/>
            </a:endParaRPr>
          </a:p>
        </p:txBody>
      </p:sp>
      <p:sp>
        <p:nvSpPr>
          <p:cNvPr id="13318" name="Donut 5"/>
          <p:cNvSpPr>
            <a:spLocks noChangeArrowheads="1"/>
          </p:cNvSpPr>
          <p:nvPr/>
        </p:nvSpPr>
        <p:spPr bwMode="auto">
          <a:xfrm>
            <a:off x="6781800" y="4267200"/>
            <a:ext cx="533400" cy="533400"/>
          </a:xfrm>
          <a:custGeom>
            <a:avLst/>
            <a:gdLst>
              <a:gd name="T0" fmla="*/ 131 w 1143000"/>
              <a:gd name="T1" fmla="*/ 0 h 990600"/>
              <a:gd name="T2" fmla="*/ 38 w 1143000"/>
              <a:gd name="T3" fmla="*/ 160 h 990600"/>
              <a:gd name="T4" fmla="*/ 0 w 1143000"/>
              <a:gd name="T5" fmla="*/ 547 h 990600"/>
              <a:gd name="T6" fmla="*/ 38 w 1143000"/>
              <a:gd name="T7" fmla="*/ 933 h 990600"/>
              <a:gd name="T8" fmla="*/ 131 w 1143000"/>
              <a:gd name="T9" fmla="*/ 1093 h 990600"/>
              <a:gd name="T10" fmla="*/ 223 w 1143000"/>
              <a:gd name="T11" fmla="*/ 933 h 990600"/>
              <a:gd name="T12" fmla="*/ 261 w 1143000"/>
              <a:gd name="T13" fmla="*/ 547 h 990600"/>
              <a:gd name="T14" fmla="*/ 223 w 1143000"/>
              <a:gd name="T15" fmla="*/ 160 h 990600"/>
              <a:gd name="T16" fmla="*/ 0 60000 65536"/>
              <a:gd name="T17" fmla="*/ 0 60000 65536"/>
              <a:gd name="T18" fmla="*/ 0 60000 65536"/>
              <a:gd name="T19" fmla="*/ 0 60000 65536"/>
              <a:gd name="T20" fmla="*/ 0 60000 65536"/>
              <a:gd name="T21" fmla="*/ 0 60000 65536"/>
              <a:gd name="T22" fmla="*/ 0 60000 65536"/>
              <a:gd name="T23" fmla="*/ 0 60000 65536"/>
              <a:gd name="T24" fmla="*/ 167387 w 1143000"/>
              <a:gd name="T25" fmla="*/ 145071 h 990600"/>
              <a:gd name="T26" fmla="*/ 975613 w 1143000"/>
              <a:gd name="T27" fmla="*/ 845529 h 99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3000" h="990600">
                <a:moveTo>
                  <a:pt x="0" y="495300"/>
                </a:moveTo>
                <a:lnTo>
                  <a:pt x="0" y="495300"/>
                </a:lnTo>
                <a:cubicBezTo>
                  <a:pt x="0" y="221753"/>
                  <a:pt x="255869" y="0"/>
                  <a:pt x="571499" y="0"/>
                </a:cubicBezTo>
                <a:cubicBezTo>
                  <a:pt x="887130" y="0"/>
                  <a:pt x="1143000" y="221753"/>
                  <a:pt x="1143000" y="495300"/>
                </a:cubicBezTo>
                <a:cubicBezTo>
                  <a:pt x="1143000" y="768846"/>
                  <a:pt x="887130" y="990599"/>
                  <a:pt x="571500" y="990600"/>
                </a:cubicBezTo>
                <a:cubicBezTo>
                  <a:pt x="255869" y="990600"/>
                  <a:pt x="0" y="768846"/>
                  <a:pt x="0" y="495300"/>
                </a:cubicBezTo>
                <a:close/>
                <a:moveTo>
                  <a:pt x="0" y="495300"/>
                </a:moveTo>
                <a:lnTo>
                  <a:pt x="0" y="495300"/>
                </a:lnTo>
                <a:cubicBezTo>
                  <a:pt x="0" y="768846"/>
                  <a:pt x="255869" y="990599"/>
                  <a:pt x="571499" y="990600"/>
                </a:cubicBezTo>
                <a:lnTo>
                  <a:pt x="571500" y="990600"/>
                </a:lnTo>
                <a:cubicBezTo>
                  <a:pt x="887130" y="990599"/>
                  <a:pt x="1143000" y="768846"/>
                  <a:pt x="1143000" y="495300"/>
                </a:cubicBezTo>
                <a:cubicBezTo>
                  <a:pt x="1143000" y="221753"/>
                  <a:pt x="887130" y="0"/>
                  <a:pt x="571500" y="0"/>
                </a:cubicBezTo>
                <a:lnTo>
                  <a:pt x="571499" y="0"/>
                </a:lnTo>
                <a:cubicBezTo>
                  <a:pt x="255869" y="0"/>
                  <a:pt x="0" y="221753"/>
                  <a:pt x="0" y="495299"/>
                </a:cubicBezTo>
                <a:lnTo>
                  <a:pt x="0" y="495300"/>
                </a:lnTo>
                <a:close/>
              </a:path>
            </a:pathLst>
          </a:custGeom>
          <a:solidFill>
            <a:srgbClr val="FF0000"/>
          </a:solidFill>
          <a:ln w="12700">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13319" name="Donut 5"/>
          <p:cNvSpPr>
            <a:spLocks noChangeArrowheads="1"/>
          </p:cNvSpPr>
          <p:nvPr/>
        </p:nvSpPr>
        <p:spPr bwMode="auto">
          <a:xfrm>
            <a:off x="7391400" y="4724400"/>
            <a:ext cx="609600" cy="381000"/>
          </a:xfrm>
          <a:custGeom>
            <a:avLst/>
            <a:gdLst>
              <a:gd name="T0" fmla="*/ 567 w 1143000"/>
              <a:gd name="T1" fmla="*/ 0 h 990600"/>
              <a:gd name="T2" fmla="*/ 166 w 1143000"/>
              <a:gd name="T3" fmla="*/ 4 h 990600"/>
              <a:gd name="T4" fmla="*/ 0 w 1143000"/>
              <a:gd name="T5" fmla="*/ 13 h 990600"/>
              <a:gd name="T6" fmla="*/ 166 w 1143000"/>
              <a:gd name="T7" fmla="*/ 23 h 990600"/>
              <a:gd name="T8" fmla="*/ 567 w 1143000"/>
              <a:gd name="T9" fmla="*/ 27 h 990600"/>
              <a:gd name="T10" fmla="*/ 969 w 1143000"/>
              <a:gd name="T11" fmla="*/ 23 h 990600"/>
              <a:gd name="T12" fmla="*/ 1135 w 1143000"/>
              <a:gd name="T13" fmla="*/ 13 h 990600"/>
              <a:gd name="T14" fmla="*/ 969 w 1143000"/>
              <a:gd name="T15" fmla="*/ 4 h 990600"/>
              <a:gd name="T16" fmla="*/ 0 60000 65536"/>
              <a:gd name="T17" fmla="*/ 0 60000 65536"/>
              <a:gd name="T18" fmla="*/ 0 60000 65536"/>
              <a:gd name="T19" fmla="*/ 0 60000 65536"/>
              <a:gd name="T20" fmla="*/ 0 60000 65536"/>
              <a:gd name="T21" fmla="*/ 0 60000 65536"/>
              <a:gd name="T22" fmla="*/ 0 60000 65536"/>
              <a:gd name="T23" fmla="*/ 0 60000 65536"/>
              <a:gd name="T24" fmla="*/ 167389 w 1143000"/>
              <a:gd name="T25" fmla="*/ 145070 h 990600"/>
              <a:gd name="T26" fmla="*/ 975611 w 1143000"/>
              <a:gd name="T27" fmla="*/ 845530 h 99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3000" h="990600">
                <a:moveTo>
                  <a:pt x="0" y="495300"/>
                </a:moveTo>
                <a:lnTo>
                  <a:pt x="0" y="495300"/>
                </a:lnTo>
                <a:cubicBezTo>
                  <a:pt x="0" y="221753"/>
                  <a:pt x="255869" y="0"/>
                  <a:pt x="571499" y="0"/>
                </a:cubicBezTo>
                <a:cubicBezTo>
                  <a:pt x="887130" y="0"/>
                  <a:pt x="1143000" y="221753"/>
                  <a:pt x="1143000" y="495300"/>
                </a:cubicBezTo>
                <a:cubicBezTo>
                  <a:pt x="1143000" y="768846"/>
                  <a:pt x="887130" y="990599"/>
                  <a:pt x="571500" y="990600"/>
                </a:cubicBezTo>
                <a:cubicBezTo>
                  <a:pt x="255869" y="990600"/>
                  <a:pt x="0" y="768846"/>
                  <a:pt x="0" y="495300"/>
                </a:cubicBezTo>
                <a:close/>
                <a:moveTo>
                  <a:pt x="0" y="495300"/>
                </a:moveTo>
                <a:lnTo>
                  <a:pt x="0" y="495300"/>
                </a:lnTo>
                <a:cubicBezTo>
                  <a:pt x="0" y="768846"/>
                  <a:pt x="255869" y="990599"/>
                  <a:pt x="571499" y="990600"/>
                </a:cubicBezTo>
                <a:lnTo>
                  <a:pt x="571500" y="990600"/>
                </a:lnTo>
                <a:cubicBezTo>
                  <a:pt x="887130" y="990599"/>
                  <a:pt x="1143000" y="768846"/>
                  <a:pt x="1143000" y="495300"/>
                </a:cubicBezTo>
                <a:cubicBezTo>
                  <a:pt x="1143000" y="221753"/>
                  <a:pt x="887130" y="0"/>
                  <a:pt x="571500" y="0"/>
                </a:cubicBezTo>
                <a:lnTo>
                  <a:pt x="571499" y="0"/>
                </a:lnTo>
                <a:cubicBezTo>
                  <a:pt x="255869" y="0"/>
                  <a:pt x="0" y="221753"/>
                  <a:pt x="0" y="495299"/>
                </a:cubicBezTo>
                <a:lnTo>
                  <a:pt x="0" y="495300"/>
                </a:lnTo>
                <a:close/>
              </a:path>
            </a:pathLst>
          </a:custGeom>
          <a:solidFill>
            <a:srgbClr val="FF0000"/>
          </a:solidFill>
          <a:ln w="12700">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graphicFrame>
        <p:nvGraphicFramePr>
          <p:cNvPr id="8" name="Table 7"/>
          <p:cNvGraphicFramePr>
            <a:graphicFrameLocks noGrp="1"/>
          </p:cNvGraphicFramePr>
          <p:nvPr/>
        </p:nvGraphicFramePr>
        <p:xfrm>
          <a:off x="152400" y="3810000"/>
          <a:ext cx="3962400" cy="2335212"/>
        </p:xfrm>
        <a:graphic>
          <a:graphicData uri="http://schemas.openxmlformats.org/drawingml/2006/table">
            <a:tbl>
              <a:tblPr/>
              <a:tblGrid>
                <a:gridCol w="1027289"/>
                <a:gridCol w="770466"/>
                <a:gridCol w="770466"/>
                <a:gridCol w="1394179"/>
              </a:tblGrid>
              <a:tr h="5868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KW" sz="1200" b="1" i="0" u="none" strike="noStrike" cap="none" normalizeH="0" baseline="0" dirty="0" smtClean="0">
                          <a:ln>
                            <a:noFill/>
                          </a:ln>
                          <a:solidFill>
                            <a:schemeClr val="bg1"/>
                          </a:solidFill>
                          <a:effectLst/>
                          <a:latin typeface="Calibri" charset="0"/>
                          <a:ea typeface="ＭＳ Ｐゴシック" charset="-128"/>
                        </a:rPr>
                        <a:t>النسبة المؤوية للمسلمون</a:t>
                      </a:r>
                      <a:endParaRPr kumimoji="0" lang="en-US" sz="1200" b="1" i="0" u="none" strike="noStrike" cap="none" normalizeH="0" baseline="0" dirty="0" smtClean="0">
                        <a:ln>
                          <a:noFill/>
                        </a:ln>
                        <a:solidFill>
                          <a:schemeClr val="bg1"/>
                        </a:solidFill>
                        <a:effectLst/>
                        <a:latin typeface="Calibri"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charset="0"/>
                          <a:ea typeface="ＭＳ Ｐゴシック" charset="-128"/>
                        </a:rPr>
                        <a:t> (%) </a:t>
                      </a:r>
                      <a:endParaRPr kumimoji="0" lang="en-US" sz="1200" b="1" i="0" u="none" strike="noStrike" cap="none" normalizeH="0" baseline="0" dirty="0" smtClean="0">
                        <a:ln>
                          <a:noFill/>
                        </a:ln>
                        <a:solidFill>
                          <a:schemeClr val="bg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lvl="0" algn="ctr"/>
                      <a:r>
                        <a:rPr lang="ar-KW" sz="1200" b="1" dirty="0" smtClean="0">
                          <a:solidFill>
                            <a:schemeClr val="bg1"/>
                          </a:solidFill>
                          <a:latin typeface="Calibri" charset="0"/>
                        </a:rPr>
                        <a:t>تعداد المسلمون</a:t>
                      </a:r>
                      <a:r>
                        <a:rPr lang="en-US" sz="1200" b="1" dirty="0" smtClean="0">
                          <a:solidFill>
                            <a:schemeClr val="bg1"/>
                          </a:solidFill>
                          <a:latin typeface="Calibri" charset="0"/>
                        </a:rPr>
                        <a:t> </a:t>
                      </a:r>
                      <a:r>
                        <a:rPr kumimoji="0" lang="en-US" sz="1200" b="1" i="0" u="none" strike="noStrike" cap="none" normalizeH="0" baseline="0" dirty="0" smtClean="0">
                          <a:ln>
                            <a:noFill/>
                          </a:ln>
                          <a:solidFill>
                            <a:schemeClr val="bg1"/>
                          </a:solidFill>
                          <a:effectLst/>
                          <a:latin typeface="Calibri" charset="0"/>
                          <a:ea typeface="ＭＳ Ｐゴシック" charset="-128"/>
                        </a:rPr>
                        <a:t>     </a:t>
                      </a:r>
                      <a:endParaRPr kumimoji="0" lang="en-US" sz="1200" b="1" i="0" u="none" strike="noStrike" cap="none" normalizeH="0" baseline="0" dirty="0" smtClean="0">
                        <a:ln>
                          <a:noFill/>
                        </a:ln>
                        <a:solidFill>
                          <a:schemeClr val="bg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KW" sz="1200" b="1" i="0" u="none" strike="noStrike" cap="none" normalizeH="0" baseline="0" dirty="0" smtClean="0">
                          <a:ln>
                            <a:noFill/>
                          </a:ln>
                          <a:solidFill>
                            <a:schemeClr val="bg1"/>
                          </a:solidFill>
                          <a:effectLst/>
                          <a:latin typeface="Calibri" charset="0"/>
                          <a:ea typeface="ＭＳ Ｐゴシック" charset="-128"/>
                        </a:rPr>
                        <a:t>تعداد السكان</a:t>
                      </a:r>
                      <a:endParaRPr kumimoji="0" lang="en-US" sz="1200" b="1" i="0" u="none" strike="noStrike" cap="none" normalizeH="0" baseline="0" dirty="0" smtClean="0">
                        <a:ln>
                          <a:noFill/>
                        </a:ln>
                        <a:solidFill>
                          <a:schemeClr val="bg1"/>
                        </a:solidFill>
                        <a:effectLst/>
                        <a:latin typeface="Calibri"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charset="0"/>
                          <a:ea typeface="ＭＳ Ｐゴシック" charset="-128"/>
                        </a:rPr>
                        <a:t>2008 </a:t>
                      </a:r>
                      <a:endParaRPr kumimoji="0" lang="en-US" sz="1200" b="1" i="0" u="none" strike="noStrike" cap="none" normalizeH="0" baseline="0" dirty="0" smtClean="0">
                        <a:ln>
                          <a:noFill/>
                        </a:ln>
                        <a:solidFill>
                          <a:schemeClr val="bg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ar-KW" sz="1200" b="1" dirty="0" smtClean="0">
                          <a:solidFill>
                            <a:schemeClr val="bg1"/>
                          </a:solidFill>
                          <a:latin typeface="Calibri" charset="0"/>
                        </a:rPr>
                        <a:t>القارة</a:t>
                      </a:r>
                      <a:endParaRPr kumimoji="0" lang="en-US" sz="1200" b="1" i="0" u="none" strike="noStrike" cap="none" normalizeH="0" baseline="0" dirty="0" smtClean="0">
                        <a:ln>
                          <a:noFill/>
                        </a:ln>
                        <a:solidFill>
                          <a:schemeClr val="bg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2"/>
                    </a:solidFill>
                  </a:tcPr>
                </a:tc>
              </a:tr>
              <a:tr h="2210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47.81</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 462.36</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charset="0"/>
                          <a:ea typeface="ＭＳ Ｐゴシック" charset="-128"/>
                        </a:rPr>
                        <a:t>967</a:t>
                      </a:r>
                      <a:endParaRPr kumimoji="0" lang="en-US" sz="1200" b="0" i="0" u="none" strike="noStrike" cap="none" normalizeH="0" baseline="0" dirty="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 </a:t>
                      </a:r>
                      <a:r>
                        <a:rPr kumimoji="0" lang="ar-KW"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إفريقيا</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2210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27.24</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1,103.75</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4,050.6</a:t>
                      </a:r>
                      <a:endParaRPr kumimoji="0" lang="en-US" sz="1200" b="0" i="0" u="none" strike="noStrike" cap="none" normalizeH="0" baseline="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 </a:t>
                      </a:r>
                      <a:r>
                        <a:rPr kumimoji="0" lang="ar-KW"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آسيا</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2210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7.0 </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51.46</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735.2</a:t>
                      </a:r>
                      <a:endParaRPr kumimoji="0" lang="en-US" sz="1200" b="0" i="0" u="none" strike="noStrike" cap="none" normalizeH="0" baseline="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 </a:t>
                      </a:r>
                      <a:r>
                        <a:rPr kumimoji="0" lang="ar-KW"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أوربا</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2210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ＭＳ Ｐゴシック" charset="-128"/>
                        </a:rPr>
                        <a:t>2.19</a:t>
                      </a:r>
                      <a:endParaRPr kumimoji="0" lang="en-US" sz="1200" b="0" i="0" u="none" strike="noStrike" cap="none" normalizeH="0" baseline="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7.13</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331.7</a:t>
                      </a:r>
                      <a:endParaRPr kumimoji="0" lang="en-US" sz="1200" b="0" i="0" u="none" strike="noStrike" cap="none" normalizeH="0" baseline="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KW"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أمريكا الشمالية</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2210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ＭＳ Ｐゴシック" charset="-128"/>
                        </a:rPr>
                        <a:t>0.42</a:t>
                      </a:r>
                      <a:endParaRPr kumimoji="0" lang="en-US" sz="1200" b="0" i="0" u="none" strike="noStrike" cap="none" normalizeH="0" baseline="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2.41</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576.85</a:t>
                      </a:r>
                      <a:endParaRPr kumimoji="0" lang="en-US" sz="1200" b="0" i="0" u="none" strike="noStrike" cap="none" normalizeH="0" baseline="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KW" sz="1200" b="1" i="0" u="none" strike="noStrike" cap="none" normalizeH="0" baseline="0" dirty="0" smtClean="0">
                          <a:ln>
                            <a:noFill/>
                          </a:ln>
                          <a:solidFill>
                            <a:srgbClr val="000000"/>
                          </a:solidFill>
                          <a:effectLst/>
                          <a:latin typeface="Simplified Arabic" pitchFamily="18" charset="-78"/>
                          <a:ea typeface="ＭＳ Ｐゴシック" charset="-128"/>
                          <a:cs typeface="Simplified Arabic" pitchFamily="18" charset="-78"/>
                        </a:rPr>
                        <a:t>أمريكا الجنوبية</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403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libri" charset="0"/>
                          <a:ea typeface="ＭＳ Ｐゴシック" charset="-128"/>
                        </a:rPr>
                        <a:t>1.49</a:t>
                      </a:r>
                      <a:endParaRPr kumimoji="0" lang="en-US" sz="1200" b="0" i="0" u="none" strike="noStrike" cap="none" normalizeH="0" baseline="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128"/>
                        </a:rPr>
                        <a:t>0.50 </a:t>
                      </a:r>
                      <a:endParaRPr kumimoji="0" lang="en-US" sz="1200" b="0"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charset="0"/>
                          <a:ea typeface="ＭＳ Ｐゴシック" charset="-128"/>
                        </a:rPr>
                        <a:t>33.54</a:t>
                      </a:r>
                      <a:endParaRPr kumimoji="0" lang="en-US" sz="1200" b="0" i="0" u="none" strike="noStrike" cap="none" normalizeH="0" baseline="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KW" sz="1200" b="1" dirty="0" smtClean="0">
                          <a:latin typeface="Simplified Arabic" pitchFamily="18" charset="-78"/>
                          <a:cs typeface="Simplified Arabic" pitchFamily="18" charset="-78"/>
                        </a:rPr>
                        <a:t>جزر المحيط الهادي والبحار المجاورة</a:t>
                      </a:r>
                      <a:endParaRPr kumimoji="0" lang="en-US" sz="1200" b="1" i="0" u="none" strike="noStrike" cap="none" normalizeH="0" baseline="0" dirty="0" smtClean="0">
                        <a:ln>
                          <a:noFill/>
                        </a:ln>
                        <a:solidFill>
                          <a:srgbClr val="002060"/>
                        </a:solidFill>
                        <a:effectLst/>
                        <a:latin typeface="Simplified Arabic" pitchFamily="18" charset="-78"/>
                        <a:ea typeface="ＭＳ Ｐゴシック" charset="-128"/>
                        <a:cs typeface="Simplified Arabic" pitchFamily="18" charset="-78"/>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r h="239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charset="0"/>
                          <a:ea typeface="ＭＳ Ｐゴシック" charset="-128"/>
                        </a:rPr>
                        <a:t>24 %</a:t>
                      </a:r>
                      <a:endParaRPr kumimoji="0" lang="en-US" sz="1200" b="1"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charset="0"/>
                          <a:ea typeface="ＭＳ Ｐゴシック" charset="-128"/>
                        </a:rPr>
                        <a:t>1,627.61 M</a:t>
                      </a:r>
                      <a:endParaRPr kumimoji="0" lang="en-US" sz="1200" b="1" i="0" u="none" strike="noStrike" cap="none" normalizeH="0" baseline="0" dirty="0" smtClean="0">
                        <a:ln>
                          <a:noFill/>
                        </a:ln>
                        <a:solidFill>
                          <a:schemeClr val="tx1"/>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charset="0"/>
                          <a:ea typeface="ＭＳ Ｐゴシック" charset="-128"/>
                        </a:rPr>
                        <a:t>6,694.89 M</a:t>
                      </a:r>
                      <a:endParaRPr kumimoji="0" lang="en-US" sz="1200" b="0" i="0" u="none" strike="noStrike" cap="none" normalizeH="0" baseline="0" dirty="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KW" sz="1200" b="1" i="0" u="none" strike="noStrike" cap="none" normalizeH="0" baseline="0" dirty="0" smtClean="0">
                          <a:ln>
                            <a:noFill/>
                          </a:ln>
                          <a:solidFill>
                            <a:srgbClr val="000000"/>
                          </a:solidFill>
                          <a:effectLst/>
                          <a:latin typeface="Calibri" charset="0"/>
                          <a:ea typeface="ＭＳ Ｐゴシック" charset="-128"/>
                        </a:rPr>
                        <a:t>المجموع</a:t>
                      </a:r>
                      <a:endParaRPr kumimoji="0" lang="en-US" sz="1200" b="1" i="0" u="none" strike="noStrike" cap="none" normalizeH="0" baseline="0" dirty="0" smtClean="0">
                        <a:ln>
                          <a:noFill/>
                        </a:ln>
                        <a:solidFill>
                          <a:srgbClr val="002060"/>
                        </a:solidFill>
                        <a:effectLst/>
                        <a:latin typeface="Arial Narrow" charset="0"/>
                        <a:ea typeface="ＭＳ Ｐゴシック" charset="-128"/>
                        <a:cs typeface="Arial" charset="0"/>
                      </a:endParaRPr>
                    </a:p>
                  </a:txBody>
                  <a:tcPr marL="19050" marR="19050" marT="19054" marB="190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r>
            </a:tbl>
          </a:graphicData>
        </a:graphic>
      </p:graphicFrame>
      <p:sp>
        <p:nvSpPr>
          <p:cNvPr id="13367" name="Donut 5"/>
          <p:cNvSpPr>
            <a:spLocks noChangeArrowheads="1"/>
          </p:cNvSpPr>
          <p:nvPr/>
        </p:nvSpPr>
        <p:spPr bwMode="auto">
          <a:xfrm>
            <a:off x="381000" y="4343400"/>
            <a:ext cx="533400" cy="533400"/>
          </a:xfrm>
          <a:custGeom>
            <a:avLst/>
            <a:gdLst>
              <a:gd name="T0" fmla="*/ 131 w 1143000"/>
              <a:gd name="T1" fmla="*/ 0 h 990600"/>
              <a:gd name="T2" fmla="*/ 38 w 1143000"/>
              <a:gd name="T3" fmla="*/ 160 h 990600"/>
              <a:gd name="T4" fmla="*/ 0 w 1143000"/>
              <a:gd name="T5" fmla="*/ 547 h 990600"/>
              <a:gd name="T6" fmla="*/ 38 w 1143000"/>
              <a:gd name="T7" fmla="*/ 933 h 990600"/>
              <a:gd name="T8" fmla="*/ 131 w 1143000"/>
              <a:gd name="T9" fmla="*/ 1093 h 990600"/>
              <a:gd name="T10" fmla="*/ 223 w 1143000"/>
              <a:gd name="T11" fmla="*/ 933 h 990600"/>
              <a:gd name="T12" fmla="*/ 261 w 1143000"/>
              <a:gd name="T13" fmla="*/ 547 h 990600"/>
              <a:gd name="T14" fmla="*/ 223 w 1143000"/>
              <a:gd name="T15" fmla="*/ 160 h 990600"/>
              <a:gd name="T16" fmla="*/ 0 60000 65536"/>
              <a:gd name="T17" fmla="*/ 0 60000 65536"/>
              <a:gd name="T18" fmla="*/ 0 60000 65536"/>
              <a:gd name="T19" fmla="*/ 0 60000 65536"/>
              <a:gd name="T20" fmla="*/ 0 60000 65536"/>
              <a:gd name="T21" fmla="*/ 0 60000 65536"/>
              <a:gd name="T22" fmla="*/ 0 60000 65536"/>
              <a:gd name="T23" fmla="*/ 0 60000 65536"/>
              <a:gd name="T24" fmla="*/ 167387 w 1143000"/>
              <a:gd name="T25" fmla="*/ 145071 h 990600"/>
              <a:gd name="T26" fmla="*/ 975613 w 1143000"/>
              <a:gd name="T27" fmla="*/ 845529 h 99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3000" h="990600">
                <a:moveTo>
                  <a:pt x="0" y="495300"/>
                </a:moveTo>
                <a:lnTo>
                  <a:pt x="0" y="495300"/>
                </a:lnTo>
                <a:cubicBezTo>
                  <a:pt x="0" y="221753"/>
                  <a:pt x="255869" y="0"/>
                  <a:pt x="571499" y="0"/>
                </a:cubicBezTo>
                <a:cubicBezTo>
                  <a:pt x="887130" y="0"/>
                  <a:pt x="1143000" y="221753"/>
                  <a:pt x="1143000" y="495300"/>
                </a:cubicBezTo>
                <a:cubicBezTo>
                  <a:pt x="1143000" y="768846"/>
                  <a:pt x="887130" y="990599"/>
                  <a:pt x="571500" y="990600"/>
                </a:cubicBezTo>
                <a:cubicBezTo>
                  <a:pt x="255869" y="990600"/>
                  <a:pt x="0" y="768846"/>
                  <a:pt x="0" y="495300"/>
                </a:cubicBezTo>
                <a:close/>
                <a:moveTo>
                  <a:pt x="0" y="495300"/>
                </a:moveTo>
                <a:lnTo>
                  <a:pt x="0" y="495300"/>
                </a:lnTo>
                <a:cubicBezTo>
                  <a:pt x="0" y="768846"/>
                  <a:pt x="255869" y="990599"/>
                  <a:pt x="571499" y="990600"/>
                </a:cubicBezTo>
                <a:lnTo>
                  <a:pt x="571500" y="990600"/>
                </a:lnTo>
                <a:cubicBezTo>
                  <a:pt x="887130" y="990599"/>
                  <a:pt x="1143000" y="768846"/>
                  <a:pt x="1143000" y="495300"/>
                </a:cubicBezTo>
                <a:cubicBezTo>
                  <a:pt x="1143000" y="221753"/>
                  <a:pt x="887130" y="0"/>
                  <a:pt x="571500" y="0"/>
                </a:cubicBezTo>
                <a:lnTo>
                  <a:pt x="571499" y="0"/>
                </a:lnTo>
                <a:cubicBezTo>
                  <a:pt x="255869" y="0"/>
                  <a:pt x="0" y="221753"/>
                  <a:pt x="0" y="495299"/>
                </a:cubicBezTo>
                <a:lnTo>
                  <a:pt x="0" y="495300"/>
                </a:lnTo>
                <a:close/>
              </a:path>
            </a:pathLst>
          </a:custGeom>
          <a:solidFill>
            <a:srgbClr val="FF0000"/>
          </a:solidFill>
          <a:ln w="12700">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13368" name="Donut 5"/>
          <p:cNvSpPr>
            <a:spLocks noChangeArrowheads="1"/>
          </p:cNvSpPr>
          <p:nvPr/>
        </p:nvSpPr>
        <p:spPr bwMode="auto">
          <a:xfrm>
            <a:off x="1143000" y="4343400"/>
            <a:ext cx="762000" cy="533400"/>
          </a:xfrm>
          <a:custGeom>
            <a:avLst/>
            <a:gdLst>
              <a:gd name="T0" fmla="*/ 6607 w 1143000"/>
              <a:gd name="T1" fmla="*/ 0 h 990600"/>
              <a:gd name="T2" fmla="*/ 1935 w 1143000"/>
              <a:gd name="T3" fmla="*/ 160 h 990600"/>
              <a:gd name="T4" fmla="*/ 0 w 1143000"/>
              <a:gd name="T5" fmla="*/ 547 h 990600"/>
              <a:gd name="T6" fmla="*/ 1935 w 1143000"/>
              <a:gd name="T7" fmla="*/ 933 h 990600"/>
              <a:gd name="T8" fmla="*/ 6607 w 1143000"/>
              <a:gd name="T9" fmla="*/ 1093 h 990600"/>
              <a:gd name="T10" fmla="*/ 11279 w 1143000"/>
              <a:gd name="T11" fmla="*/ 933 h 990600"/>
              <a:gd name="T12" fmla="*/ 13214 w 1143000"/>
              <a:gd name="T13" fmla="*/ 547 h 990600"/>
              <a:gd name="T14" fmla="*/ 11279 w 1143000"/>
              <a:gd name="T15" fmla="*/ 160 h 990600"/>
              <a:gd name="T16" fmla="*/ 0 60000 65536"/>
              <a:gd name="T17" fmla="*/ 0 60000 65536"/>
              <a:gd name="T18" fmla="*/ 0 60000 65536"/>
              <a:gd name="T19" fmla="*/ 0 60000 65536"/>
              <a:gd name="T20" fmla="*/ 0 60000 65536"/>
              <a:gd name="T21" fmla="*/ 0 60000 65536"/>
              <a:gd name="T22" fmla="*/ 0 60000 65536"/>
              <a:gd name="T23" fmla="*/ 0 60000 65536"/>
              <a:gd name="T24" fmla="*/ 167388 w 1143000"/>
              <a:gd name="T25" fmla="*/ 145071 h 990600"/>
              <a:gd name="T26" fmla="*/ 975612 w 1143000"/>
              <a:gd name="T27" fmla="*/ 845529 h 990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3000" h="990600">
                <a:moveTo>
                  <a:pt x="0" y="495300"/>
                </a:moveTo>
                <a:lnTo>
                  <a:pt x="0" y="495300"/>
                </a:lnTo>
                <a:cubicBezTo>
                  <a:pt x="0" y="221753"/>
                  <a:pt x="255869" y="0"/>
                  <a:pt x="571499" y="0"/>
                </a:cubicBezTo>
                <a:cubicBezTo>
                  <a:pt x="887130" y="0"/>
                  <a:pt x="1143000" y="221753"/>
                  <a:pt x="1143000" y="495300"/>
                </a:cubicBezTo>
                <a:cubicBezTo>
                  <a:pt x="1143000" y="768846"/>
                  <a:pt x="887130" y="990599"/>
                  <a:pt x="571500" y="990600"/>
                </a:cubicBezTo>
                <a:cubicBezTo>
                  <a:pt x="255869" y="990600"/>
                  <a:pt x="0" y="768846"/>
                  <a:pt x="0" y="495300"/>
                </a:cubicBezTo>
                <a:close/>
                <a:moveTo>
                  <a:pt x="0" y="495300"/>
                </a:moveTo>
                <a:lnTo>
                  <a:pt x="0" y="495300"/>
                </a:lnTo>
                <a:cubicBezTo>
                  <a:pt x="0" y="768846"/>
                  <a:pt x="255869" y="990599"/>
                  <a:pt x="571499" y="990600"/>
                </a:cubicBezTo>
                <a:lnTo>
                  <a:pt x="571500" y="990600"/>
                </a:lnTo>
                <a:cubicBezTo>
                  <a:pt x="887130" y="990599"/>
                  <a:pt x="1143000" y="768846"/>
                  <a:pt x="1143000" y="495300"/>
                </a:cubicBezTo>
                <a:cubicBezTo>
                  <a:pt x="1143000" y="221753"/>
                  <a:pt x="887130" y="0"/>
                  <a:pt x="571500" y="0"/>
                </a:cubicBezTo>
                <a:lnTo>
                  <a:pt x="571499" y="0"/>
                </a:lnTo>
                <a:cubicBezTo>
                  <a:pt x="255869" y="0"/>
                  <a:pt x="0" y="221753"/>
                  <a:pt x="0" y="495299"/>
                </a:cubicBezTo>
                <a:lnTo>
                  <a:pt x="0" y="495300"/>
                </a:lnTo>
                <a:close/>
              </a:path>
            </a:pathLst>
          </a:custGeom>
          <a:solidFill>
            <a:srgbClr val="FF0000"/>
          </a:solidFill>
          <a:ln w="12700">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13369" name="Rectangle 3"/>
          <p:cNvSpPr txBox="1">
            <a:spLocks/>
          </p:cNvSpPr>
          <p:nvPr/>
        </p:nvSpPr>
        <p:spPr bwMode="auto">
          <a:xfrm>
            <a:off x="76200" y="6248400"/>
            <a:ext cx="4495800" cy="457200"/>
          </a:xfrm>
          <a:prstGeom prst="rect">
            <a:avLst/>
          </a:prstGeom>
          <a:noFill/>
          <a:ln w="9525">
            <a:noFill/>
            <a:miter lim="800000"/>
            <a:headEnd/>
            <a:tailEnd/>
          </a:ln>
        </p:spPr>
        <p:txBody>
          <a:bodyPr/>
          <a:lstStyle/>
          <a:p>
            <a:pPr marL="742950" lvl="1" indent="-285750" algn="just" rtl="1">
              <a:spcBef>
                <a:spcPct val="20000"/>
              </a:spcBef>
            </a:pPr>
            <a:r>
              <a:rPr lang="ar-KW" sz="1000">
                <a:latin typeface="Simplified Arabic" pitchFamily="18" charset="-78"/>
                <a:cs typeface="Simplified Arabic" pitchFamily="18" charset="-78"/>
              </a:rPr>
              <a:t>يتزايد عدد سكان المسلمين في العالم بمعدل 1.84٪ (بواسطة مؤسسة كارنيغي للسلام الدولي).</a:t>
            </a:r>
            <a:endParaRPr lang="en-US" sz="1000">
              <a:latin typeface="Simplified Arabic" pitchFamily="18" charset="-78"/>
              <a:cs typeface="Simplified Arabic" pitchFamily="18" charset="-78"/>
            </a:endParaRPr>
          </a:p>
          <a:p>
            <a:pPr marL="742950" lvl="1" indent="-285750" algn="r" rtl="1">
              <a:spcBef>
                <a:spcPct val="20000"/>
              </a:spcBef>
            </a:pPr>
            <a:r>
              <a:rPr lang="ar-KW" sz="1000">
                <a:latin typeface="Simplified Arabic" pitchFamily="18" charset="-78"/>
                <a:cs typeface="Simplified Arabic" pitchFamily="18" charset="-78"/>
              </a:rPr>
              <a:t>ويقدر عدد المسلمون في العالم عام 2009م حوالي 1.628.000.000</a:t>
            </a:r>
            <a:endParaRPr lang="en-US" sz="1000">
              <a:latin typeface="Simplified Arabic" pitchFamily="18" charset="-78"/>
              <a:cs typeface="Simplified Arabic" pitchFamily="18" charset="-78"/>
            </a:endParaRPr>
          </a:p>
        </p:txBody>
      </p:sp>
      <p:sp>
        <p:nvSpPr>
          <p:cNvPr id="12" name="Rectangle 11"/>
          <p:cNvSpPr/>
          <p:nvPr/>
        </p:nvSpPr>
        <p:spPr>
          <a:xfrm>
            <a:off x="4648200" y="3810000"/>
            <a:ext cx="39624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
        <p:nvSpPr>
          <p:cNvPr id="13" name="Rectangle 3"/>
          <p:cNvSpPr txBox="1">
            <a:spLocks/>
          </p:cNvSpPr>
          <p:nvPr/>
        </p:nvSpPr>
        <p:spPr bwMode="auto">
          <a:xfrm>
            <a:off x="228600" y="6629400"/>
            <a:ext cx="7696200" cy="190500"/>
          </a:xfrm>
          <a:prstGeom prst="rect">
            <a:avLst/>
          </a:prstGeom>
          <a:noFill/>
          <a:ln>
            <a:noFill/>
          </a:ln>
          <a:extLst/>
        </p:spPr>
        <p:txBody>
          <a:bodyPr/>
          <a:lstStyle>
            <a:lvl1pPr marL="319088" indent="-319088"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ts val="400"/>
              </a:spcBef>
              <a:buClr>
                <a:schemeClr val="accent2"/>
              </a:buClr>
              <a:buSzPct val="60000"/>
              <a:defRPr/>
            </a:pPr>
            <a:r>
              <a:rPr lang="en-US" sz="800" dirty="0" smtClean="0">
                <a:latin typeface="Calibri" charset="0"/>
                <a:cs typeface="+mj-cs"/>
              </a:rPr>
              <a:t>Source: </a:t>
            </a:r>
            <a:r>
              <a:rPr lang="en-US" sz="800" dirty="0" smtClean="0">
                <a:latin typeface="Calibri" charset="0"/>
                <a:cs typeface="+mj-cs"/>
                <a:hlinkClick r:id="rId3"/>
              </a:rPr>
              <a:t>http://www.islamicpopulation.com</a:t>
            </a:r>
            <a:r>
              <a:rPr lang="en-US" sz="800" dirty="0" smtClean="0">
                <a:latin typeface="Calibri" charset="0"/>
                <a:cs typeface="+mj-cs"/>
              </a:rPr>
              <a:t>, Pop. Data - 2009 CIA World </a:t>
            </a:r>
            <a:r>
              <a:rPr lang="en-US" sz="800" dirty="0" err="1" smtClean="0">
                <a:latin typeface="Calibri" charset="0"/>
                <a:cs typeface="+mj-cs"/>
              </a:rPr>
              <a:t>Factbook</a:t>
            </a:r>
            <a:r>
              <a:rPr lang="en-US" sz="800" dirty="0" smtClean="0">
                <a:latin typeface="Calibri" charset="0"/>
                <a:cs typeface="+mj-cs"/>
              </a:rPr>
              <a:t>, Source: </a:t>
            </a:r>
            <a:r>
              <a:rPr lang="en-US" sz="800" dirty="0" smtClean="0">
                <a:latin typeface="Calibri" charset="0"/>
                <a:cs typeface="+mj-cs"/>
                <a:hlinkClick r:id="rId3"/>
              </a:rPr>
              <a:t>http://www.islamicpopulation.com</a:t>
            </a:r>
            <a:r>
              <a:rPr lang="en-US" sz="800" dirty="0" smtClean="0">
                <a:latin typeface="Calibri" charset="0"/>
                <a:cs typeface="+mj-cs"/>
              </a:rPr>
              <a:t>, Pop. Data - 2009 CIA World </a:t>
            </a:r>
            <a:r>
              <a:rPr lang="en-US" sz="800" dirty="0" err="1" smtClean="0">
                <a:latin typeface="Calibri" charset="0"/>
                <a:cs typeface="+mj-cs"/>
              </a:rPr>
              <a:t>Factbook</a:t>
            </a:r>
            <a:endParaRPr lang="en-US" sz="800" dirty="0" smtClean="0">
              <a:latin typeface="Calibri" charset="0"/>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srcRect/>
          <a:stretch>
            <a:fillRect/>
          </a:stretch>
        </p:blipFill>
        <p:spPr bwMode="auto">
          <a:xfrm>
            <a:off x="858838" y="4289425"/>
            <a:ext cx="4932362" cy="2263775"/>
          </a:xfrm>
          <a:prstGeom prst="rect">
            <a:avLst/>
          </a:prstGeom>
          <a:noFill/>
          <a:ln w="9525">
            <a:noFill/>
            <a:miter lim="800000"/>
            <a:headEnd/>
            <a:tailEnd/>
          </a:ln>
        </p:spPr>
      </p:pic>
      <p:pic>
        <p:nvPicPr>
          <p:cNvPr id="14339" name="Picture 5"/>
          <p:cNvPicPr>
            <a:picLocks noChangeAspect="1" noChangeArrowheads="1"/>
          </p:cNvPicPr>
          <p:nvPr/>
        </p:nvPicPr>
        <p:blipFill>
          <a:blip r:embed="rId3"/>
          <a:srcRect/>
          <a:stretch>
            <a:fillRect/>
          </a:stretch>
        </p:blipFill>
        <p:spPr bwMode="auto">
          <a:xfrm>
            <a:off x="0" y="5584825"/>
            <a:ext cx="1697038" cy="1273175"/>
          </a:xfrm>
          <a:prstGeom prst="rect">
            <a:avLst/>
          </a:prstGeom>
          <a:noFill/>
          <a:ln w="9525">
            <a:noFill/>
            <a:miter lim="800000"/>
            <a:headEnd/>
            <a:tailEnd/>
          </a:ln>
        </p:spPr>
      </p:pic>
      <p:pic>
        <p:nvPicPr>
          <p:cNvPr id="14340" name="Picture 6"/>
          <p:cNvPicPr>
            <a:picLocks noChangeAspect="1" noChangeArrowheads="1"/>
          </p:cNvPicPr>
          <p:nvPr/>
        </p:nvPicPr>
        <p:blipFill>
          <a:blip r:embed="rId4"/>
          <a:srcRect/>
          <a:stretch>
            <a:fillRect/>
          </a:stretch>
        </p:blipFill>
        <p:spPr bwMode="auto">
          <a:xfrm>
            <a:off x="2943225" y="3624263"/>
            <a:ext cx="1144588" cy="642937"/>
          </a:xfrm>
          <a:prstGeom prst="rect">
            <a:avLst/>
          </a:prstGeom>
          <a:noFill/>
          <a:ln w="9525">
            <a:noFill/>
            <a:miter lim="800000"/>
            <a:headEnd/>
            <a:tailEnd/>
          </a:ln>
        </p:spPr>
      </p:pic>
      <p:sp>
        <p:nvSpPr>
          <p:cNvPr id="8" name="Rectangle 1"/>
          <p:cNvSpPr>
            <a:spLocks noChangeArrowheads="1"/>
          </p:cNvSpPr>
          <p:nvPr/>
        </p:nvSpPr>
        <p:spPr bwMode="auto">
          <a:xfrm>
            <a:off x="381000" y="201613"/>
            <a:ext cx="8229600" cy="4400550"/>
          </a:xfrm>
          <a:prstGeom prst="rect">
            <a:avLst/>
          </a:prstGeom>
          <a:noFill/>
          <a:ln w="9525">
            <a:noFill/>
            <a:miter lim="800000"/>
            <a:headEnd/>
            <a:tailEnd/>
          </a:ln>
        </p:spPr>
        <p:txBody>
          <a:bodyPr>
            <a:spAutoFit/>
          </a:bodyPr>
          <a:lstStyle/>
          <a:p>
            <a:pPr algn="just" rtl="1">
              <a:lnSpc>
                <a:spcPct val="200000"/>
              </a:lnSpc>
              <a:defRPr/>
            </a:pPr>
            <a:r>
              <a:rPr lang="ar-SA" sz="2800" b="1" dirty="0">
                <a:latin typeface="Simplified Arabic" pitchFamily="2" charset="-78"/>
                <a:ea typeface="ＭＳ Ｐゴシック" pitchFamily="34" charset="-128"/>
                <a:cs typeface="Simplified Arabic" pitchFamily="2" charset="-78"/>
              </a:rPr>
              <a:t>تؤكد هذه الأرقام أن </a:t>
            </a:r>
            <a:r>
              <a:rPr lang="ar-SA" sz="2800" b="1" dirty="0">
                <a:solidFill>
                  <a:srgbClr val="00B050"/>
                </a:solidFill>
                <a:latin typeface="Simplified Arabic" pitchFamily="2" charset="-78"/>
                <a:ea typeface="ＭＳ Ｐゴシック" pitchFamily="34" charset="-128"/>
                <a:cs typeface="Simplified Arabic" pitchFamily="2" charset="-78"/>
              </a:rPr>
              <a:t>الدول الإسلامية </a:t>
            </a:r>
            <a:r>
              <a:rPr lang="ar-SA" sz="2800" b="1" dirty="0">
                <a:latin typeface="Simplified Arabic" pitchFamily="2" charset="-78"/>
                <a:ea typeface="ＭＳ Ｐゴシック" pitchFamily="34" charset="-128"/>
                <a:cs typeface="Simplified Arabic" pitchFamily="2" charset="-78"/>
              </a:rPr>
              <a:t>ما زالت هي المستهلك الأول لمنتجات الحلال في حين تعد </a:t>
            </a:r>
            <a:r>
              <a:rPr lang="ar-SA" sz="2800" b="1" dirty="0">
                <a:solidFill>
                  <a:srgbClr val="00B0F0"/>
                </a:solidFill>
                <a:latin typeface="Simplified Arabic" pitchFamily="2" charset="-78"/>
                <a:ea typeface="ＭＳ Ｐゴシック" pitchFamily="34" charset="-128"/>
                <a:cs typeface="Simplified Arabic" pitchFamily="2" charset="-78"/>
              </a:rPr>
              <a:t>أسواق أوروبا وأمريكا </a:t>
            </a:r>
            <a:r>
              <a:rPr lang="ar-SA" sz="2800" b="1" dirty="0">
                <a:latin typeface="Simplified Arabic" pitchFamily="2" charset="-78"/>
                <a:ea typeface="ＭＳ Ｐゴシック" pitchFamily="34" charset="-128"/>
                <a:cs typeface="Simplified Arabic" pitchFamily="2" charset="-78"/>
              </a:rPr>
              <a:t>أسواقاً ناشئة، </a:t>
            </a:r>
            <a:r>
              <a:rPr lang="ar-KW" sz="2800" b="1" dirty="0">
                <a:latin typeface="Simplified Arabic" pitchFamily="2" charset="-78"/>
                <a:ea typeface="ＭＳ Ｐゴシック" pitchFamily="34" charset="-128"/>
                <a:cs typeface="Simplified Arabic" pitchFamily="2" charset="-78"/>
              </a:rPr>
              <a:t>ويتوقع </a:t>
            </a:r>
            <a:r>
              <a:rPr lang="ar-SA" sz="2800" b="1" dirty="0">
                <a:latin typeface="Simplified Arabic" pitchFamily="2" charset="-78"/>
                <a:ea typeface="ＭＳ Ｐゴシック" pitchFamily="34" charset="-128"/>
                <a:cs typeface="Simplified Arabic" pitchFamily="2" charset="-78"/>
              </a:rPr>
              <a:t>أن تستوعب تجارة </a:t>
            </a:r>
            <a:r>
              <a:rPr lang="ar-KW" sz="2800" b="1" dirty="0" err="1">
                <a:latin typeface="Simplified Arabic" pitchFamily="2" charset="-78"/>
                <a:ea typeface="ＭＳ Ｐゴシック" pitchFamily="34" charset="-128"/>
                <a:cs typeface="Simplified Arabic" pitchFamily="2" charset="-78"/>
              </a:rPr>
              <a:t>ال</a:t>
            </a:r>
            <a:r>
              <a:rPr lang="ar-SA" sz="2800" b="1" dirty="0">
                <a:latin typeface="Simplified Arabic" pitchFamily="2" charset="-78"/>
                <a:ea typeface="ＭＳ Ｐゴシック" pitchFamily="34" charset="-128"/>
                <a:cs typeface="Simplified Arabic" pitchFamily="2" charset="-78"/>
              </a:rPr>
              <a:t>حلال حجما أكبر خلال السنوات القادمة حال اهتمام الدول الإسلامية بإنتاج منتجات حلال </a:t>
            </a:r>
            <a:r>
              <a:rPr lang="ar-SA" sz="2800" b="1" dirty="0">
                <a:solidFill>
                  <a:schemeClr val="accent6">
                    <a:lumMod val="75000"/>
                  </a:schemeClr>
                </a:solidFill>
                <a:latin typeface="Simplified Arabic" pitchFamily="2" charset="-78"/>
                <a:ea typeface="ＭＳ Ｐゴシック" pitchFamily="34" charset="-128"/>
                <a:cs typeface="Simplified Arabic" pitchFamily="2" charset="-78"/>
              </a:rPr>
              <a:t>وغزو</a:t>
            </a:r>
            <a:r>
              <a:rPr lang="ar-KW" sz="2800" b="1" dirty="0">
                <a:solidFill>
                  <a:schemeClr val="accent6">
                    <a:lumMod val="75000"/>
                  </a:schemeClr>
                </a:solidFill>
                <a:latin typeface="Simplified Arabic" pitchFamily="2" charset="-78"/>
                <a:ea typeface="ＭＳ Ｐゴシック" pitchFamily="34" charset="-128"/>
                <a:cs typeface="Simplified Arabic" pitchFamily="2" charset="-78"/>
              </a:rPr>
              <a:t>ها</a:t>
            </a:r>
            <a:r>
              <a:rPr lang="ar-SA" sz="2800" b="1" dirty="0">
                <a:solidFill>
                  <a:schemeClr val="accent6">
                    <a:lumMod val="75000"/>
                  </a:schemeClr>
                </a:solidFill>
                <a:latin typeface="Simplified Arabic" pitchFamily="2" charset="-78"/>
                <a:ea typeface="ＭＳ Ｐゴシック" pitchFamily="34" charset="-128"/>
                <a:cs typeface="Simplified Arabic" pitchFamily="2" charset="-78"/>
              </a:rPr>
              <a:t> </a:t>
            </a:r>
            <a:r>
              <a:rPr lang="ar-KW" sz="2800" b="1" dirty="0">
                <a:solidFill>
                  <a:schemeClr val="accent6">
                    <a:lumMod val="75000"/>
                  </a:schemeClr>
                </a:solidFill>
                <a:latin typeface="Simplified Arabic" pitchFamily="2" charset="-78"/>
                <a:ea typeface="ＭＳ Ｐゴシック" pitchFamily="34" charset="-128"/>
                <a:cs typeface="Simplified Arabic" pitchFamily="2" charset="-78"/>
              </a:rPr>
              <a:t>ل</a:t>
            </a:r>
            <a:r>
              <a:rPr lang="ar-SA" sz="2800" b="1" dirty="0">
                <a:solidFill>
                  <a:schemeClr val="accent6">
                    <a:lumMod val="75000"/>
                  </a:schemeClr>
                </a:solidFill>
                <a:latin typeface="Simplified Arabic" pitchFamily="2" charset="-78"/>
                <a:ea typeface="ＭＳ Ｐゴシック" pitchFamily="34" charset="-128"/>
                <a:cs typeface="Simplified Arabic" pitchFamily="2" charset="-78"/>
              </a:rPr>
              <a:t>لأسواق الأوروبية والأمريكية</a:t>
            </a:r>
            <a:r>
              <a:rPr lang="ar-KW" sz="2800" b="1" dirty="0">
                <a:latin typeface="Simplified Arabic" pitchFamily="2" charset="-78"/>
                <a:ea typeface="ＭＳ Ｐゴシック" pitchFamily="34" charset="-128"/>
                <a:cs typeface="Simplified Arabic" pitchFamily="2" charset="-78"/>
              </a:rPr>
              <a:t>.</a:t>
            </a:r>
            <a:endParaRPr lang="en-US" sz="2800" b="1" dirty="0">
              <a:latin typeface="Simplified Arabic" pitchFamily="2" charset="-78"/>
              <a:ea typeface="ＭＳ Ｐゴシック" pitchFamily="34" charset="-128"/>
              <a:cs typeface="Simplified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81000" y="457200"/>
            <a:ext cx="8153400" cy="5154613"/>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وفي ظل المؤشرات الاقتصادية التي تشير إلى تسارع نمو اقتصادات دول منطقة الخليج، </a:t>
            </a:r>
            <a:r>
              <a:rPr lang="ar-SA" sz="2800" b="1">
                <a:solidFill>
                  <a:srgbClr val="00B050"/>
                </a:solidFill>
                <a:latin typeface="Simplified Arabic" pitchFamily="18" charset="-78"/>
                <a:cs typeface="Simplified Arabic" pitchFamily="18" charset="-78"/>
              </a:rPr>
              <a:t>كالمملكة </a:t>
            </a:r>
            <a:r>
              <a:rPr lang="ar-KW" sz="2800" b="1">
                <a:solidFill>
                  <a:srgbClr val="00B050"/>
                </a:solidFill>
                <a:latin typeface="Simplified Arabic" pitchFamily="18" charset="-78"/>
                <a:cs typeface="Simplified Arabic" pitchFamily="18" charset="-78"/>
              </a:rPr>
              <a:t>العربية السعودية </a:t>
            </a:r>
            <a:r>
              <a:rPr lang="ar-SA" sz="2800" b="1">
                <a:solidFill>
                  <a:srgbClr val="0070C0"/>
                </a:solidFill>
                <a:latin typeface="Simplified Arabic" pitchFamily="18" charset="-78"/>
                <a:cs typeface="Simplified Arabic" pitchFamily="18" charset="-78"/>
              </a:rPr>
              <a:t>والإمارات</a:t>
            </a:r>
            <a:r>
              <a:rPr lang="ar-SA" sz="2800" b="1">
                <a:latin typeface="Simplified Arabic" pitchFamily="18" charset="-78"/>
                <a:cs typeface="Simplified Arabic" pitchFamily="18" charset="-78"/>
              </a:rPr>
              <a:t>، في السنوات المقبلة، وتزايد الاحتياجات من القوى العاملة، والذي سيؤدي إلى زيادة في عدد السكان، </a:t>
            </a:r>
            <a:r>
              <a:rPr lang="ar-KW" sz="2800" b="1">
                <a:latin typeface="Simplified Arabic" pitchFamily="18" charset="-78"/>
                <a:cs typeface="Simplified Arabic" pitchFamily="18" charset="-78"/>
              </a:rPr>
              <a:t>فإنه </a:t>
            </a:r>
            <a:r>
              <a:rPr lang="ar-SA" sz="2800" b="1">
                <a:latin typeface="Simplified Arabic" pitchFamily="18" charset="-78"/>
                <a:cs typeface="Simplified Arabic" pitchFamily="18" charset="-78"/>
              </a:rPr>
              <a:t>من المتوقع ارتفاع حجم الواردات من المواد الغذائية الحلال، وخاصة اللحوم التي تشكل عنصرا رئيسيا في غذاء السكان.</a:t>
            </a:r>
            <a:endParaRPr lang="en-US" sz="2800" b="1">
              <a:latin typeface="Simplified Arabic" pitchFamily="18" charset="-78"/>
              <a:cs typeface="Simplified Arabic" pitchFamily="18" charset="-78"/>
            </a:endParaRPr>
          </a:p>
        </p:txBody>
      </p:sp>
      <p:pic>
        <p:nvPicPr>
          <p:cNvPr id="15363" name="Picture 3"/>
          <p:cNvPicPr>
            <a:picLocks noChangeAspect="1" noChangeArrowheads="1"/>
          </p:cNvPicPr>
          <p:nvPr/>
        </p:nvPicPr>
        <p:blipFill>
          <a:blip r:embed="rId2"/>
          <a:srcRect/>
          <a:stretch>
            <a:fillRect/>
          </a:stretch>
        </p:blipFill>
        <p:spPr bwMode="auto">
          <a:xfrm>
            <a:off x="381000" y="5102225"/>
            <a:ext cx="2124075" cy="1416050"/>
          </a:xfrm>
          <a:prstGeom prst="rect">
            <a:avLst/>
          </a:prstGeom>
          <a:noFill/>
          <a:ln w="9525">
            <a:noFill/>
            <a:miter lim="800000"/>
            <a:headEnd/>
            <a:tailEnd/>
          </a:ln>
        </p:spPr>
      </p:pic>
      <p:pic>
        <p:nvPicPr>
          <p:cNvPr id="15364" name="Picture 4"/>
          <p:cNvPicPr>
            <a:picLocks noChangeAspect="1" noChangeArrowheads="1"/>
          </p:cNvPicPr>
          <p:nvPr/>
        </p:nvPicPr>
        <p:blipFill>
          <a:blip r:embed="rId3"/>
          <a:srcRect/>
          <a:stretch>
            <a:fillRect/>
          </a:stretch>
        </p:blipFill>
        <p:spPr bwMode="auto">
          <a:xfrm>
            <a:off x="4267200" y="5102225"/>
            <a:ext cx="2130425" cy="1416050"/>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81000" y="823913"/>
            <a:ext cx="8534400" cy="5805487"/>
          </a:xfrm>
          <a:prstGeom prst="rect">
            <a:avLst/>
          </a:prstGeom>
          <a:noFill/>
          <a:ln w="9525">
            <a:noFill/>
            <a:miter lim="800000"/>
            <a:headEnd/>
            <a:tailEnd/>
          </a:ln>
        </p:spPr>
        <p:txBody>
          <a:bodyPr>
            <a:spAutoFit/>
          </a:bodyPr>
          <a:lstStyle/>
          <a:p>
            <a:pPr algn="just" rtl="1">
              <a:lnSpc>
                <a:spcPct val="200000"/>
              </a:lnSpc>
            </a:pPr>
            <a:r>
              <a:rPr lang="ar-SA" sz="2700" b="1">
                <a:latin typeface="Simplified Arabic" pitchFamily="18" charset="-78"/>
                <a:cs typeface="Simplified Arabic" pitchFamily="18" charset="-78"/>
              </a:rPr>
              <a:t>ويشمل </a:t>
            </a:r>
            <a:r>
              <a:rPr lang="ar-SA" sz="2700" b="1">
                <a:solidFill>
                  <a:srgbClr val="00B050"/>
                </a:solidFill>
                <a:latin typeface="Simplified Arabic" pitchFamily="18" charset="-78"/>
                <a:cs typeface="Simplified Arabic" pitchFamily="18" charset="-78"/>
              </a:rPr>
              <a:t>سوق الأغذية الحلال </a:t>
            </a:r>
            <a:r>
              <a:rPr lang="ar-SA" sz="2700" b="1">
                <a:latin typeface="Simplified Arabic" pitchFamily="18" charset="-78"/>
                <a:cs typeface="Simplified Arabic" pitchFamily="18" charset="-78"/>
              </a:rPr>
              <a:t>مجموعة كبيرة </a:t>
            </a:r>
            <a:r>
              <a:rPr lang="ar-KW" sz="2700" b="1">
                <a:latin typeface="Simplified Arabic" pitchFamily="18" charset="-78"/>
                <a:cs typeface="Simplified Arabic" pitchFamily="18" charset="-78"/>
              </a:rPr>
              <a:t>لِطَيِّفْ </a:t>
            </a:r>
            <a:r>
              <a:rPr lang="ar-SA" sz="2700" b="1">
                <a:latin typeface="Simplified Arabic" pitchFamily="18" charset="-78"/>
                <a:cs typeface="Simplified Arabic" pitchFamily="18" charset="-78"/>
              </a:rPr>
              <a:t>متنوع من المنتجات، تضم </a:t>
            </a:r>
            <a:r>
              <a:rPr lang="ar-KW" sz="2700" b="1">
                <a:latin typeface="Simplified Arabic" pitchFamily="18" charset="-78"/>
                <a:cs typeface="Simplified Arabic" pitchFamily="18" charset="-78"/>
              </a:rPr>
              <a:t>لحوم </a:t>
            </a:r>
            <a:r>
              <a:rPr lang="ar-SA" sz="2700" b="1">
                <a:latin typeface="Simplified Arabic" pitchFamily="18" charset="-78"/>
                <a:cs typeface="Simplified Arabic" pitchFamily="18" charset="-78"/>
              </a:rPr>
              <a:t>الدجاج</a:t>
            </a:r>
            <a:r>
              <a:rPr lang="en-US" sz="2700" b="1" baseline="30000">
                <a:solidFill>
                  <a:srgbClr val="FF0000"/>
                </a:solidFill>
                <a:latin typeface="Simplified Arabic" pitchFamily="18" charset="-78"/>
                <a:cs typeface="Simplified Arabic" pitchFamily="18" charset="-78"/>
              </a:rPr>
              <a:t>1</a:t>
            </a:r>
            <a:r>
              <a:rPr lang="ar-KW" sz="2700" b="1">
                <a:latin typeface="Simplified Arabic" pitchFamily="18" charset="-78"/>
                <a:cs typeface="Simplified Arabic" pitchFamily="18" charset="-78"/>
              </a:rPr>
              <a:t>، </a:t>
            </a:r>
            <a:r>
              <a:rPr lang="ar-SA" sz="2700" b="1">
                <a:latin typeface="Simplified Arabic" pitchFamily="18" charset="-78"/>
                <a:cs typeface="Simplified Arabic" pitchFamily="18" charset="-78"/>
              </a:rPr>
              <a:t>وال</a:t>
            </a:r>
            <a:r>
              <a:rPr lang="ar-KW" sz="2700" b="1">
                <a:latin typeface="Simplified Arabic" pitchFamily="18" charset="-78"/>
                <a:cs typeface="Simplified Arabic" pitchFamily="18" charset="-78"/>
              </a:rPr>
              <a:t>أب</a:t>
            </a:r>
            <a:r>
              <a:rPr lang="ar-SA" sz="2700" b="1">
                <a:latin typeface="Simplified Arabic" pitchFamily="18" charset="-78"/>
                <a:cs typeface="Simplified Arabic" pitchFamily="18" charset="-78"/>
              </a:rPr>
              <a:t>ق</a:t>
            </a:r>
            <a:r>
              <a:rPr lang="ar-KW" sz="2700" b="1">
                <a:latin typeface="Simplified Arabic" pitchFamily="18" charset="-78"/>
                <a:cs typeface="Simplified Arabic" pitchFamily="18" charset="-78"/>
              </a:rPr>
              <a:t>ا</a:t>
            </a:r>
            <a:r>
              <a:rPr lang="ar-SA" sz="2700" b="1">
                <a:latin typeface="Simplified Arabic" pitchFamily="18" charset="-78"/>
                <a:cs typeface="Simplified Arabic" pitchFamily="18" charset="-78"/>
              </a:rPr>
              <a:t>ر</a:t>
            </a:r>
            <a:r>
              <a:rPr lang="en-US" sz="2700" b="1" baseline="30000">
                <a:solidFill>
                  <a:srgbClr val="FF0000"/>
                </a:solidFill>
                <a:latin typeface="Simplified Arabic" pitchFamily="18" charset="-78"/>
                <a:cs typeface="Simplified Arabic" pitchFamily="18" charset="-78"/>
              </a:rPr>
              <a:t>2</a:t>
            </a:r>
            <a:r>
              <a:rPr lang="ar-KW" sz="2700" b="1">
                <a:latin typeface="Simplified Arabic" pitchFamily="18" charset="-78"/>
                <a:cs typeface="Simplified Arabic" pitchFamily="18" charset="-78"/>
              </a:rPr>
              <a:t>، والأغنام</a:t>
            </a:r>
            <a:r>
              <a:rPr lang="en-US" sz="2700" b="1" baseline="30000">
                <a:solidFill>
                  <a:srgbClr val="FF0000"/>
                </a:solidFill>
                <a:latin typeface="Simplified Arabic" pitchFamily="18" charset="-78"/>
                <a:cs typeface="Simplified Arabic" pitchFamily="18" charset="-78"/>
              </a:rPr>
              <a:t>3</a:t>
            </a:r>
            <a:r>
              <a:rPr lang="ar-KW" sz="2700" b="1">
                <a:latin typeface="Simplified Arabic" pitchFamily="18" charset="-78"/>
                <a:cs typeface="Simplified Arabic" pitchFamily="18" charset="-78"/>
              </a:rPr>
              <a:t>، ومنتجاتهما</a:t>
            </a:r>
            <a:r>
              <a:rPr lang="en-US" sz="2700" b="1" baseline="30000">
                <a:solidFill>
                  <a:srgbClr val="FF0000"/>
                </a:solidFill>
                <a:latin typeface="Simplified Arabic" pitchFamily="18" charset="-78"/>
                <a:cs typeface="Simplified Arabic" pitchFamily="18" charset="-78"/>
              </a:rPr>
              <a:t>4</a:t>
            </a:r>
            <a:r>
              <a:rPr lang="ar-KW" sz="2700" b="1">
                <a:latin typeface="Simplified Arabic" pitchFamily="18" charset="-78"/>
                <a:cs typeface="Simplified Arabic" pitchFamily="18" charset="-78"/>
              </a:rPr>
              <a:t>، </a:t>
            </a:r>
            <a:r>
              <a:rPr lang="ar-SA" sz="2700" b="1">
                <a:latin typeface="Simplified Arabic" pitchFamily="18" charset="-78"/>
                <a:cs typeface="Simplified Arabic" pitchFamily="18" charset="-78"/>
              </a:rPr>
              <a:t>إلى جانب الأطعمة المُصنعة</a:t>
            </a:r>
            <a:r>
              <a:rPr lang="en-US" sz="2700" b="1" baseline="30000">
                <a:solidFill>
                  <a:srgbClr val="FF0000"/>
                </a:solidFill>
                <a:latin typeface="Simplified Arabic" pitchFamily="18" charset="-78"/>
                <a:cs typeface="Simplified Arabic" pitchFamily="18" charset="-78"/>
              </a:rPr>
              <a:t>5</a:t>
            </a:r>
            <a:r>
              <a:rPr lang="ar-KW" sz="2700" b="1">
                <a:latin typeface="Simplified Arabic" pitchFamily="18" charset="-78"/>
                <a:cs typeface="Simplified Arabic" pitchFamily="18" charset="-78"/>
              </a:rPr>
              <a:t>، </a:t>
            </a:r>
            <a:r>
              <a:rPr lang="ar-SA" sz="2700" b="1">
                <a:latin typeface="Simplified Arabic" pitchFamily="18" charset="-78"/>
                <a:cs typeface="Simplified Arabic" pitchFamily="18" charset="-78"/>
              </a:rPr>
              <a:t>والمشروبات الباردة</a:t>
            </a:r>
            <a:r>
              <a:rPr lang="en-US" sz="2700" b="1" baseline="30000">
                <a:solidFill>
                  <a:srgbClr val="FF0000"/>
                </a:solidFill>
                <a:latin typeface="Simplified Arabic" pitchFamily="18" charset="-78"/>
                <a:cs typeface="Simplified Arabic" pitchFamily="18" charset="-78"/>
              </a:rPr>
              <a:t>6</a:t>
            </a:r>
            <a:r>
              <a:rPr lang="ar-KW" sz="2700" b="1">
                <a:latin typeface="Simplified Arabic" pitchFamily="18" charset="-78"/>
                <a:cs typeface="Simplified Arabic" pitchFamily="18" charset="-78"/>
              </a:rPr>
              <a:t>، والأدوية</a:t>
            </a:r>
            <a:r>
              <a:rPr lang="en-US" sz="2700" b="1" baseline="30000">
                <a:solidFill>
                  <a:srgbClr val="FF0000"/>
                </a:solidFill>
                <a:latin typeface="Simplified Arabic" pitchFamily="18" charset="-78"/>
                <a:cs typeface="Simplified Arabic" pitchFamily="18" charset="-78"/>
              </a:rPr>
              <a:t>7</a:t>
            </a:r>
            <a:r>
              <a:rPr lang="ar-KW" sz="2700" b="1">
                <a:latin typeface="Simplified Arabic" pitchFamily="18" charset="-78"/>
                <a:cs typeface="Simplified Arabic" pitchFamily="18" charset="-78"/>
              </a:rPr>
              <a:t>، ومستحضرات التجميل</a:t>
            </a:r>
            <a:r>
              <a:rPr lang="en-US" sz="2700" b="1" baseline="30000">
                <a:solidFill>
                  <a:srgbClr val="FF0000"/>
                </a:solidFill>
                <a:latin typeface="Simplified Arabic" pitchFamily="18" charset="-78"/>
                <a:cs typeface="Simplified Arabic" pitchFamily="18" charset="-78"/>
              </a:rPr>
              <a:t>8</a:t>
            </a:r>
            <a:r>
              <a:rPr lang="ar-KW" sz="2700" b="1">
                <a:latin typeface="Simplified Arabic" pitchFamily="18" charset="-78"/>
                <a:cs typeface="Simplified Arabic" pitchFamily="18" charset="-78"/>
              </a:rPr>
              <a:t>، ومنتجات الرعاية الصحية</a:t>
            </a:r>
            <a:r>
              <a:rPr lang="en-US" sz="2700" b="1" baseline="30000">
                <a:solidFill>
                  <a:srgbClr val="FF0000"/>
                </a:solidFill>
                <a:latin typeface="Simplified Arabic" pitchFamily="18" charset="-78"/>
                <a:cs typeface="Simplified Arabic" pitchFamily="18" charset="-78"/>
              </a:rPr>
              <a:t>9</a:t>
            </a:r>
            <a:r>
              <a:rPr lang="ar-KW" sz="2700" b="1">
                <a:latin typeface="Simplified Arabic" pitchFamily="18" charset="-78"/>
                <a:cs typeface="Simplified Arabic" pitchFamily="18" charset="-78"/>
              </a:rPr>
              <a:t>، كالفيتامينات</a:t>
            </a:r>
            <a:r>
              <a:rPr lang="ar-KW" sz="2700" b="1" baseline="30000">
                <a:solidFill>
                  <a:srgbClr val="FF0000"/>
                </a:solidFill>
                <a:latin typeface="Simplified Arabic" pitchFamily="18" charset="-78"/>
                <a:cs typeface="Simplified Arabic" pitchFamily="18" charset="-78"/>
              </a:rPr>
              <a:t>أ</a:t>
            </a:r>
            <a:r>
              <a:rPr lang="ar-KW" sz="2700" b="1">
                <a:latin typeface="Simplified Arabic" pitchFamily="18" charset="-78"/>
                <a:cs typeface="Simplified Arabic" pitchFamily="18" charset="-78"/>
              </a:rPr>
              <a:t>، والبروتينات</a:t>
            </a:r>
            <a:r>
              <a:rPr lang="ar-KW" sz="2700" b="1" baseline="30000">
                <a:solidFill>
                  <a:srgbClr val="FF0000"/>
                </a:solidFill>
                <a:latin typeface="Simplified Arabic" pitchFamily="18" charset="-78"/>
                <a:cs typeface="Simplified Arabic" pitchFamily="18" charset="-78"/>
              </a:rPr>
              <a:t>ب</a:t>
            </a:r>
            <a:r>
              <a:rPr lang="ar-KW" sz="2700" b="1">
                <a:latin typeface="Simplified Arabic" pitchFamily="18" charset="-78"/>
                <a:cs typeface="Simplified Arabic" pitchFamily="18" charset="-78"/>
              </a:rPr>
              <a:t>، ومنتجات التنظيف الشخصية</a:t>
            </a:r>
            <a:r>
              <a:rPr lang="en-US" sz="2700" b="1" baseline="30000">
                <a:solidFill>
                  <a:srgbClr val="FF0000"/>
                </a:solidFill>
                <a:latin typeface="Simplified Arabic" pitchFamily="18" charset="-78"/>
                <a:cs typeface="Simplified Arabic" pitchFamily="18" charset="-78"/>
              </a:rPr>
              <a:t>10</a:t>
            </a:r>
            <a:r>
              <a:rPr lang="ar-KW" sz="2700" b="1">
                <a:latin typeface="Simplified Arabic" pitchFamily="18" charset="-78"/>
                <a:cs typeface="Simplified Arabic" pitchFamily="18" charset="-78"/>
              </a:rPr>
              <a:t>،</a:t>
            </a:r>
            <a:r>
              <a:rPr lang="en-US" sz="2700" b="1" baseline="30000">
                <a:solidFill>
                  <a:srgbClr val="FF0000"/>
                </a:solidFill>
                <a:latin typeface="Simplified Arabic" pitchFamily="18" charset="-78"/>
                <a:cs typeface="Simplified Arabic" pitchFamily="18" charset="-78"/>
              </a:rPr>
              <a:t> </a:t>
            </a:r>
            <a:r>
              <a:rPr lang="ar-KW" sz="2700" b="1">
                <a:latin typeface="Simplified Arabic" pitchFamily="18" charset="-78"/>
                <a:cs typeface="Simplified Arabic" pitchFamily="18" charset="-78"/>
              </a:rPr>
              <a:t>كالصابون الصلب</a:t>
            </a:r>
            <a:r>
              <a:rPr lang="ar-KW" sz="2700" b="1" baseline="30000">
                <a:solidFill>
                  <a:srgbClr val="FF0000"/>
                </a:solidFill>
                <a:latin typeface="Simplified Arabic" pitchFamily="18" charset="-78"/>
                <a:cs typeface="Simplified Arabic" pitchFamily="18" charset="-78"/>
              </a:rPr>
              <a:t>أ</a:t>
            </a:r>
            <a:r>
              <a:rPr lang="ar-KW" sz="2700" b="1">
                <a:latin typeface="Simplified Arabic" pitchFamily="18" charset="-78"/>
                <a:cs typeface="Simplified Arabic" pitchFamily="18" charset="-78"/>
              </a:rPr>
              <a:t> والسائل</a:t>
            </a:r>
            <a:r>
              <a:rPr lang="ar-KW" sz="2700" b="1" baseline="30000">
                <a:solidFill>
                  <a:srgbClr val="FF0000"/>
                </a:solidFill>
                <a:latin typeface="Simplified Arabic" pitchFamily="18" charset="-78"/>
                <a:cs typeface="Simplified Arabic" pitchFamily="18" charset="-78"/>
              </a:rPr>
              <a:t>ب</a:t>
            </a:r>
            <a:r>
              <a:rPr lang="ar-KW" sz="2700" b="1">
                <a:latin typeface="Simplified Arabic" pitchFamily="18" charset="-78"/>
                <a:cs typeface="Simplified Arabic" pitchFamily="18" charset="-78"/>
              </a:rPr>
              <a:t>، ومعاجين الأسنان</a:t>
            </a:r>
            <a:r>
              <a:rPr lang="ar-KW" sz="2700" b="1" baseline="30000">
                <a:solidFill>
                  <a:srgbClr val="FF0000"/>
                </a:solidFill>
                <a:latin typeface="Simplified Arabic" pitchFamily="18" charset="-78"/>
                <a:cs typeface="Simplified Arabic" pitchFamily="18" charset="-78"/>
              </a:rPr>
              <a:t>ج</a:t>
            </a:r>
            <a:r>
              <a:rPr lang="ar-KW" sz="2700" b="1">
                <a:latin typeface="Simplified Arabic" pitchFamily="18" charset="-78"/>
                <a:cs typeface="Simplified Arabic" pitchFamily="18" charset="-78"/>
              </a:rPr>
              <a:t>، والشامبوات</a:t>
            </a:r>
            <a:r>
              <a:rPr lang="ar-KW" sz="2700" b="1" baseline="30000">
                <a:solidFill>
                  <a:srgbClr val="FF0000"/>
                </a:solidFill>
                <a:latin typeface="Simplified Arabic" pitchFamily="18" charset="-78"/>
                <a:cs typeface="Simplified Arabic" pitchFamily="18" charset="-78"/>
              </a:rPr>
              <a:t>د</a:t>
            </a:r>
            <a:r>
              <a:rPr lang="ar-KW" sz="2700" b="1">
                <a:latin typeface="Simplified Arabic" pitchFamily="18" charset="-78"/>
                <a:cs typeface="Simplified Arabic" pitchFamily="18" charset="-78"/>
              </a:rPr>
              <a:t>، ومساحيق غسيل الملابس</a:t>
            </a:r>
            <a:r>
              <a:rPr lang="ar-KW" sz="2700" b="1" baseline="30000">
                <a:solidFill>
                  <a:srgbClr val="FF0000"/>
                </a:solidFill>
                <a:latin typeface="Simplified Arabic" pitchFamily="18" charset="-78"/>
                <a:cs typeface="Simplified Arabic" pitchFamily="18" charset="-78"/>
              </a:rPr>
              <a:t>هـ</a:t>
            </a:r>
            <a:r>
              <a:rPr lang="ar-KW" sz="2700" b="1">
                <a:latin typeface="Simplified Arabic" pitchFamily="18" charset="-78"/>
                <a:cs typeface="Simplified Arabic" pitchFamily="18" charset="-78"/>
              </a:rPr>
              <a:t> وصابون غسيل الأرضيات</a:t>
            </a:r>
            <a:r>
              <a:rPr lang="ar-KW" sz="2700" b="1" baseline="30000">
                <a:solidFill>
                  <a:srgbClr val="FF0000"/>
                </a:solidFill>
                <a:latin typeface="Simplified Arabic" pitchFamily="18" charset="-78"/>
                <a:cs typeface="Simplified Arabic" pitchFamily="18" charset="-78"/>
              </a:rPr>
              <a:t>و</a:t>
            </a:r>
            <a:r>
              <a:rPr lang="ar-KW" sz="2700" b="1">
                <a:latin typeface="Simplified Arabic" pitchFamily="18" charset="-78"/>
                <a:cs typeface="Simplified Arabic" pitchFamily="18" charset="-78"/>
              </a:rPr>
              <a:t>. وكذلك مواد الخام الأولية</a:t>
            </a:r>
            <a:r>
              <a:rPr lang="en-US" sz="2700" b="1" baseline="30000">
                <a:solidFill>
                  <a:srgbClr val="FF0000"/>
                </a:solidFill>
                <a:latin typeface="Simplified Arabic" pitchFamily="18" charset="-78"/>
                <a:cs typeface="Simplified Arabic" pitchFamily="18" charset="-78"/>
              </a:rPr>
              <a:t>11</a:t>
            </a:r>
            <a:r>
              <a:rPr lang="ar-KW" sz="2700" b="1">
                <a:latin typeface="Simplified Arabic" pitchFamily="18" charset="-78"/>
                <a:cs typeface="Simplified Arabic" pitchFamily="18" charset="-78"/>
              </a:rPr>
              <a:t>، كالدهون</a:t>
            </a:r>
            <a:r>
              <a:rPr lang="ar-KW" sz="2700" b="1" baseline="30000">
                <a:solidFill>
                  <a:srgbClr val="FF0000"/>
                </a:solidFill>
                <a:latin typeface="Simplified Arabic" pitchFamily="18" charset="-78"/>
                <a:cs typeface="Simplified Arabic" pitchFamily="18" charset="-78"/>
              </a:rPr>
              <a:t>أ</a:t>
            </a:r>
            <a:r>
              <a:rPr lang="ar-KW" sz="2700" b="1">
                <a:latin typeface="Simplified Arabic" pitchFamily="18" charset="-78"/>
                <a:cs typeface="Simplified Arabic" pitchFamily="18" charset="-78"/>
              </a:rPr>
              <a:t>، والجيلاتين</a:t>
            </a:r>
            <a:r>
              <a:rPr lang="ar-KW" sz="2700" b="1" baseline="30000">
                <a:solidFill>
                  <a:srgbClr val="FF0000"/>
                </a:solidFill>
                <a:latin typeface="Simplified Arabic" pitchFamily="18" charset="-78"/>
                <a:cs typeface="Simplified Arabic" pitchFamily="18" charset="-78"/>
              </a:rPr>
              <a:t>ب</a:t>
            </a:r>
            <a:r>
              <a:rPr lang="ar-KW" sz="2700" b="1">
                <a:latin typeface="Simplified Arabic" pitchFamily="18" charset="-78"/>
                <a:cs typeface="Simplified Arabic" pitchFamily="18" charset="-78"/>
              </a:rPr>
              <a:t>، والأملاح</a:t>
            </a:r>
            <a:r>
              <a:rPr lang="ar-KW" sz="2700" b="1" baseline="30000">
                <a:solidFill>
                  <a:srgbClr val="FF0000"/>
                </a:solidFill>
                <a:latin typeface="Simplified Arabic" pitchFamily="18" charset="-78"/>
                <a:cs typeface="Simplified Arabic" pitchFamily="18" charset="-78"/>
              </a:rPr>
              <a:t>ج</a:t>
            </a:r>
            <a:r>
              <a:rPr lang="ar-KW" sz="2700" b="1">
                <a:latin typeface="Simplified Arabic" pitchFamily="18" charset="-78"/>
                <a:cs typeface="Simplified Arabic" pitchFamily="18" charset="-78"/>
              </a:rPr>
              <a:t>، والإنزيمات</a:t>
            </a:r>
            <a:r>
              <a:rPr lang="ar-KW" sz="2700" b="1" baseline="30000">
                <a:solidFill>
                  <a:srgbClr val="FF0000"/>
                </a:solidFill>
                <a:latin typeface="Simplified Arabic" pitchFamily="18" charset="-78"/>
                <a:cs typeface="Simplified Arabic" pitchFamily="18" charset="-78"/>
              </a:rPr>
              <a:t>د</a:t>
            </a:r>
            <a:r>
              <a:rPr lang="ar-KW" sz="2700" b="1">
                <a:latin typeface="Simplified Arabic" pitchFamily="18" charset="-78"/>
                <a:cs typeface="Simplified Arabic" pitchFamily="18" charset="-78"/>
              </a:rPr>
              <a:t>.  </a:t>
            </a:r>
            <a:endParaRPr lang="en-US" sz="2700" b="1">
              <a:latin typeface="Simplified Arabic" pitchFamily="18" charset="-78"/>
              <a:cs typeface="Simplified Arabic" pitchFamily="18" charset="-78"/>
            </a:endParaRPr>
          </a:p>
        </p:txBody>
      </p:sp>
      <p:pic>
        <p:nvPicPr>
          <p:cNvPr id="16387" name="Picture 3"/>
          <p:cNvPicPr>
            <a:picLocks noChangeAspect="1" noChangeArrowheads="1"/>
          </p:cNvPicPr>
          <p:nvPr/>
        </p:nvPicPr>
        <p:blipFill>
          <a:blip r:embed="rId2"/>
          <a:srcRect/>
          <a:stretch>
            <a:fillRect/>
          </a:stretch>
        </p:blipFill>
        <p:spPr bwMode="auto">
          <a:xfrm>
            <a:off x="-19050" y="19050"/>
            <a:ext cx="1524000" cy="1143000"/>
          </a:xfrm>
          <a:prstGeom prst="rect">
            <a:avLst/>
          </a:prstGeom>
          <a:noFill/>
          <a:ln w="9525">
            <a:noFill/>
            <a:miter lim="800000"/>
            <a:headEnd/>
            <a:tailEnd/>
          </a:ln>
        </p:spPr>
      </p:pic>
      <p:sp>
        <p:nvSpPr>
          <p:cNvPr id="16388" name="Rectangle 8"/>
          <p:cNvSpPr>
            <a:spLocks noChangeArrowheads="1"/>
          </p:cNvSpPr>
          <p:nvPr/>
        </p:nvSpPr>
        <p:spPr bwMode="auto">
          <a:xfrm>
            <a:off x="1600200" y="152400"/>
            <a:ext cx="7315200" cy="523875"/>
          </a:xfrm>
          <a:prstGeom prst="rect">
            <a:avLst/>
          </a:prstGeom>
          <a:solidFill>
            <a:srgbClr val="00B050"/>
          </a:solidFill>
          <a:ln w="9525">
            <a:noFill/>
            <a:miter lim="800000"/>
            <a:headEnd/>
            <a:tailEnd/>
          </a:ln>
        </p:spPr>
        <p:txBody>
          <a:bodyPr>
            <a:spAutoFit/>
          </a:bodyPr>
          <a:lstStyle/>
          <a:p>
            <a:pPr algn="just" rtl="1">
              <a:spcBef>
                <a:spcPts val="800"/>
              </a:spcBef>
            </a:pPr>
            <a:r>
              <a:rPr lang="ar-KW" sz="2800" b="1">
                <a:solidFill>
                  <a:schemeClr val="bg1"/>
                </a:solidFill>
                <a:latin typeface="Times New Roman" pitchFamily="18" charset="0"/>
                <a:cs typeface="Times New Roman" pitchFamily="18" charset="0"/>
              </a:rPr>
              <a:t>فرص السوق</a:t>
            </a:r>
            <a:endParaRPr lang="en-US" sz="2800" b="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304800" y="609600"/>
            <a:ext cx="8305800" cy="1816100"/>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ولا تقتصر الفرص الاستثمارية في قطاع الأغذية الحلال العالمي على الانتاج، بل تمتد إلى الشركات المساندة لأعمال القطاع مثل</a:t>
            </a:r>
            <a:r>
              <a:rPr lang="ar-KW" sz="2800" b="1">
                <a:latin typeface="Simplified Arabic" pitchFamily="18" charset="-78"/>
                <a:cs typeface="Simplified Arabic" pitchFamily="18" charset="-78"/>
              </a:rPr>
              <a:t>:</a:t>
            </a:r>
          </a:p>
        </p:txBody>
      </p:sp>
      <p:sp>
        <p:nvSpPr>
          <p:cNvPr id="3" name="Rectangle 2"/>
          <p:cNvSpPr>
            <a:spLocks noChangeArrowheads="1"/>
          </p:cNvSpPr>
          <p:nvPr/>
        </p:nvSpPr>
        <p:spPr bwMode="auto">
          <a:xfrm>
            <a:off x="304800" y="2636838"/>
            <a:ext cx="8305800" cy="1570037"/>
          </a:xfrm>
          <a:prstGeom prst="rect">
            <a:avLst/>
          </a:prstGeom>
          <a:noFill/>
          <a:ln w="9525">
            <a:noFill/>
            <a:miter lim="800000"/>
            <a:headEnd/>
            <a:tailEnd/>
          </a:ln>
        </p:spPr>
        <p:txBody>
          <a:bodyPr>
            <a:spAutoFit/>
          </a:bodyPr>
          <a:lstStyle/>
          <a:p>
            <a:pPr algn="just" rtl="1">
              <a:lnSpc>
                <a:spcPct val="200000"/>
              </a:lnSpc>
            </a:pPr>
            <a:r>
              <a:rPr lang="ar-SA" sz="2400" b="1">
                <a:latin typeface="Simplified Arabic" pitchFamily="18" charset="-78"/>
                <a:cs typeface="Simplified Arabic" pitchFamily="18" charset="-78"/>
              </a:rPr>
              <a:t>شركات البذور والسماد، ومزارع تربية المواشي، وشركات تكنولوجيا إنتاج </a:t>
            </a:r>
            <a:r>
              <a:rPr lang="ar-KW" sz="2400" b="1">
                <a:latin typeface="Simplified Arabic" pitchFamily="18" charset="-78"/>
                <a:cs typeface="Simplified Arabic" pitchFamily="18" charset="-78"/>
              </a:rPr>
              <a:t>أنواع </a:t>
            </a:r>
            <a:r>
              <a:rPr lang="ar-SA" sz="2400" b="1">
                <a:latin typeface="Simplified Arabic" pitchFamily="18" charset="-78"/>
                <a:cs typeface="Simplified Arabic" pitchFamily="18" charset="-78"/>
              </a:rPr>
              <a:t>الغذاء، ومرافق تجهيز الأغذية</a:t>
            </a:r>
            <a:r>
              <a:rPr lang="ar-KW" sz="2400" b="1">
                <a:latin typeface="Simplified Arabic" pitchFamily="18" charset="-78"/>
                <a:cs typeface="Simplified Arabic" pitchFamily="18" charset="-78"/>
              </a:rPr>
              <a:t> بأنواعها </a:t>
            </a:r>
            <a:r>
              <a:rPr lang="ar-SA" sz="2400" b="1">
                <a:latin typeface="Simplified Arabic" pitchFamily="18" charset="-78"/>
                <a:cs typeface="Simplified Arabic" pitchFamily="18" charset="-78"/>
              </a:rPr>
              <a:t>، وشركات الخدمات اللوجستية.</a:t>
            </a:r>
            <a:endParaRPr lang="ar-KW" sz="2400" b="1">
              <a:latin typeface="Simplified Arabic" pitchFamily="18" charset="-78"/>
              <a:cs typeface="Simplified Arabic" pitchFamily="18" charset="-78"/>
            </a:endParaRPr>
          </a:p>
        </p:txBody>
      </p:sp>
      <p:sp>
        <p:nvSpPr>
          <p:cNvPr id="4" name="Rectangle 3"/>
          <p:cNvSpPr>
            <a:spLocks noChangeArrowheads="1"/>
          </p:cNvSpPr>
          <p:nvPr/>
        </p:nvSpPr>
        <p:spPr bwMode="auto">
          <a:xfrm>
            <a:off x="304800" y="4343400"/>
            <a:ext cx="8305800" cy="1708150"/>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وبالتالي فإن الابتكار من خلال هذه السلسلة القيّمة من الشركات عامل مساعد للبحث عن أسواق جديدة وزيادة الأرباح</a:t>
            </a:r>
            <a:r>
              <a:rPr lang="ar-KW" sz="2800" b="1">
                <a:latin typeface="Simplified Arabic" pitchFamily="18" charset="-78"/>
                <a:cs typeface="Simplified Arabic" pitchFamily="18" charset="-78"/>
              </a:rPr>
              <a:t>.</a:t>
            </a:r>
            <a:r>
              <a:rPr lang="en-US" sz="2800" b="1">
                <a:latin typeface="Simplified Arabic" pitchFamily="18" charset="-78"/>
                <a:cs typeface="Simplified Arabic" pitchFamily="18" charset="-78"/>
              </a:rPr>
              <a:t> </a:t>
            </a:r>
          </a:p>
        </p:txBody>
      </p:sp>
      <p:pic>
        <p:nvPicPr>
          <p:cNvPr id="17413" name="Picture 5"/>
          <p:cNvPicPr>
            <a:picLocks noChangeAspect="1" noChangeArrowheads="1"/>
          </p:cNvPicPr>
          <p:nvPr/>
        </p:nvPicPr>
        <p:blipFill>
          <a:blip r:embed="rId2"/>
          <a:srcRect/>
          <a:stretch>
            <a:fillRect/>
          </a:stretch>
        </p:blipFill>
        <p:spPr bwMode="auto">
          <a:xfrm>
            <a:off x="390525" y="5410200"/>
            <a:ext cx="1895475" cy="135890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381000" y="304800"/>
            <a:ext cx="82296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تشهد صناعة الأغذية الحلال نموا في عدد من الأسواق الرئيسية، وأهمها في الشرق الأوسط وشمال أفريقيا وجنوب شرق آسيا.</a:t>
            </a:r>
            <a:endParaRPr lang="en-US" sz="2800" b="1">
              <a:latin typeface="Simplified Arabic" pitchFamily="18" charset="-78"/>
              <a:cs typeface="Simplified Arabic" pitchFamily="18" charset="-78"/>
            </a:endParaRPr>
          </a:p>
        </p:txBody>
      </p:sp>
      <p:sp>
        <p:nvSpPr>
          <p:cNvPr id="3" name="Rectangle 2"/>
          <p:cNvSpPr>
            <a:spLocks noChangeArrowheads="1"/>
          </p:cNvSpPr>
          <p:nvPr/>
        </p:nvSpPr>
        <p:spPr bwMode="auto">
          <a:xfrm>
            <a:off x="381000" y="2133600"/>
            <a:ext cx="82296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وتعد إندونيسيا أكبر سوق للأغذية الحلال بقيمة سوقية تصل إلى 197 مليار دولار أمريكي في عام 2012، تليها تركيا في المرتبة الثانية بقيمة سوقية تقدر ب 100 مليار دولار.</a:t>
            </a:r>
            <a:endParaRPr lang="en-US" sz="2800" b="1" dirty="0">
              <a:latin typeface="+mn-lt"/>
              <a:cs typeface="Times New Roman" pitchFamily="18" charset="0"/>
            </a:endParaRPr>
          </a:p>
        </p:txBody>
      </p:sp>
      <p:pic>
        <p:nvPicPr>
          <p:cNvPr id="18436" name="Picture 4"/>
          <p:cNvPicPr>
            <a:picLocks noChangeAspect="1" noChangeArrowheads="1"/>
          </p:cNvPicPr>
          <p:nvPr/>
        </p:nvPicPr>
        <p:blipFill>
          <a:blip r:embed="rId2"/>
          <a:srcRect/>
          <a:stretch>
            <a:fillRect/>
          </a:stretch>
        </p:blipFill>
        <p:spPr bwMode="auto">
          <a:xfrm>
            <a:off x="381000" y="5029200"/>
            <a:ext cx="1619250" cy="1619250"/>
          </a:xfrm>
          <a:prstGeom prst="rect">
            <a:avLst/>
          </a:prstGeom>
          <a:noFill/>
          <a:ln w="9525">
            <a:noFill/>
            <a:miter lim="800000"/>
            <a:headEnd/>
            <a:tailEnd/>
          </a:ln>
        </p:spPr>
      </p:pic>
      <p:pic>
        <p:nvPicPr>
          <p:cNvPr id="18437" name="Picture 5"/>
          <p:cNvPicPr>
            <a:picLocks noChangeAspect="1" noChangeArrowheads="1"/>
          </p:cNvPicPr>
          <p:nvPr/>
        </p:nvPicPr>
        <p:blipFill>
          <a:blip r:embed="rId3"/>
          <a:srcRect/>
          <a:stretch>
            <a:fillRect/>
          </a:stretch>
        </p:blipFill>
        <p:spPr bwMode="auto">
          <a:xfrm>
            <a:off x="2286000" y="5046663"/>
            <a:ext cx="1619250" cy="1619250"/>
          </a:xfrm>
          <a:prstGeom prst="rect">
            <a:avLst/>
          </a:prstGeom>
          <a:noFill/>
          <a:ln w="9525">
            <a:noFill/>
            <a:miter lim="800000"/>
            <a:headEnd/>
            <a:tailEnd/>
          </a:ln>
        </p:spPr>
      </p:pic>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533400"/>
            <a:ext cx="7772400" cy="514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ولا يتأثر حجم الطلب على منتجات الحلال وخدماتها عادة بدخل السكان. ومع ذلك، فإن أي زيادة أو نقصان في واردات اللحوم على سبيل المثال هي مدفوعة بزيادة أو نقصان السكان، حيث انخفضت الواردات في الإمارات العربية المتحدة على سبيل المثال في عامي 2009 و 2010 عندما انخفضت الاحتياجات من القوى العاملة بسبب الأزمة المالية العالمية.</a:t>
            </a:r>
            <a:endParaRPr lang="en-US" sz="2800" b="1" dirty="0">
              <a:latin typeface="+mn-lt"/>
              <a:cs typeface="Times New Roman" pitchFamily="18" charset="0"/>
            </a:endParaRPr>
          </a:p>
        </p:txBody>
      </p:sp>
      <p:pic>
        <p:nvPicPr>
          <p:cNvPr id="19459" name="Picture 3"/>
          <p:cNvPicPr>
            <a:picLocks noChangeAspect="1" noChangeArrowheads="1"/>
          </p:cNvPicPr>
          <p:nvPr/>
        </p:nvPicPr>
        <p:blipFill>
          <a:blip r:embed="rId2"/>
          <a:srcRect/>
          <a:stretch>
            <a:fillRect/>
          </a:stretch>
        </p:blipFill>
        <p:spPr bwMode="auto">
          <a:xfrm>
            <a:off x="457200" y="5105400"/>
            <a:ext cx="2544763" cy="1625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228600"/>
            <a:ext cx="8077200"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ومن أبرز العوائق أمام تجارة الحلال التي ظهرت خلال السنوات الثلاثين الماضية ما يلي:</a:t>
            </a:r>
            <a:endParaRPr lang="en-US" sz="2800" b="1" dirty="0">
              <a:latin typeface="+mn-lt"/>
              <a:cs typeface="Times New Roman" pitchFamily="18" charset="0"/>
            </a:endParaRPr>
          </a:p>
        </p:txBody>
      </p:sp>
      <p:sp>
        <p:nvSpPr>
          <p:cNvPr id="3" name="Rectangle 2"/>
          <p:cNvSpPr>
            <a:spLocks noChangeArrowheads="1"/>
          </p:cNvSpPr>
          <p:nvPr/>
        </p:nvSpPr>
        <p:spPr bwMode="auto">
          <a:xfrm>
            <a:off x="304800" y="2246313"/>
            <a:ext cx="8077200" cy="2554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عدم وعي المستهلك بمفهوم المنتجات الحلال الذي يرجع إلى الغموض في المعلومات عن أصل مكونات المواد الخام المستخدمة في المنتجات الحلال.</a:t>
            </a:r>
            <a:endParaRPr lang="en-US" sz="2800" b="1" dirty="0">
              <a:latin typeface="+mn-lt"/>
              <a:cs typeface="Times New Roman" pitchFamily="18" charset="0"/>
            </a:endParaRPr>
          </a:p>
        </p:txBody>
      </p:sp>
      <p:pic>
        <p:nvPicPr>
          <p:cNvPr id="20484" name="Picture 4"/>
          <p:cNvPicPr>
            <a:picLocks noChangeAspect="1" noChangeArrowheads="1"/>
          </p:cNvPicPr>
          <p:nvPr/>
        </p:nvPicPr>
        <p:blipFill>
          <a:blip r:embed="rId2"/>
          <a:srcRect/>
          <a:stretch>
            <a:fillRect/>
          </a:stretch>
        </p:blipFill>
        <p:spPr bwMode="auto">
          <a:xfrm>
            <a:off x="282575" y="4197350"/>
            <a:ext cx="2971800" cy="2574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142875"/>
            <a:ext cx="8458200"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معظم حكومات الدول الإسلامية والمستهلكين ليسوا جادين مع صناعة الحلال وخدماتها.</a:t>
            </a:r>
            <a:endParaRPr lang="en-US" sz="2800" b="1" dirty="0">
              <a:latin typeface="+mn-lt"/>
              <a:cs typeface="Times New Roman" pitchFamily="18" charset="0"/>
            </a:endParaRPr>
          </a:p>
        </p:txBody>
      </p:sp>
      <p:sp>
        <p:nvSpPr>
          <p:cNvPr id="3" name="Rectangle 2"/>
          <p:cNvSpPr>
            <a:spLocks noChangeArrowheads="1"/>
          </p:cNvSpPr>
          <p:nvPr/>
        </p:nvSpPr>
        <p:spPr bwMode="auto">
          <a:xfrm>
            <a:off x="381000" y="2063750"/>
            <a:ext cx="84582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وبالإضافة إلى ذلك، فإن المؤسسات غير الإسلامية تجهل معايير الحلال.</a:t>
            </a:r>
            <a:endParaRPr lang="en-US" sz="2800" b="1" dirty="0">
              <a:latin typeface="+mn-lt"/>
              <a:cs typeface="Times New Roman" pitchFamily="18" charset="0"/>
            </a:endParaRPr>
          </a:p>
        </p:txBody>
      </p:sp>
      <p:sp>
        <p:nvSpPr>
          <p:cNvPr id="4" name="Rectangle 3"/>
          <p:cNvSpPr>
            <a:spLocks noChangeArrowheads="1"/>
          </p:cNvSpPr>
          <p:nvPr/>
        </p:nvSpPr>
        <p:spPr bwMode="auto">
          <a:xfrm>
            <a:off x="381000" y="3352800"/>
            <a:ext cx="84582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just" rtl="1">
              <a:lnSpc>
                <a:spcPct val="200000"/>
              </a:lnSpc>
              <a:defRPr/>
            </a:pPr>
            <a:r>
              <a:rPr lang="ar-KW" sz="2800" b="1" dirty="0">
                <a:latin typeface="+mn-lt"/>
                <a:cs typeface="Times New Roman" pitchFamily="18" charset="0"/>
              </a:rPr>
              <a:t>وقد أدى ذلك إلى عقبة حرجة وهي رفض بعض الدول غير المسلمة المصدرة للمنتجات الحلال إلى إشراف المراكز الإسلامية على تصنيع منتجات الحلال وحولوها إلى قضية سياسية.</a:t>
            </a:r>
            <a:endParaRPr lang="en-US" sz="2800" b="1" dirty="0">
              <a:latin typeface="+mn-lt"/>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4.bp.blogspot.com/_oejkmVXrkYA/SbzR_WkoqlI/AAAAAAAAACw/ZBC4SpBxKRA/s1600-R/bism.gif"/>
          <p:cNvPicPr>
            <a:picLocks noChangeAspect="1" noChangeArrowheads="1"/>
          </p:cNvPicPr>
          <p:nvPr/>
        </p:nvPicPr>
        <p:blipFill>
          <a:blip r:embed="rId2"/>
          <a:srcRect/>
          <a:stretch>
            <a:fillRect/>
          </a:stretch>
        </p:blipFill>
        <p:spPr bwMode="auto">
          <a:xfrm>
            <a:off x="4038600" y="1228732"/>
            <a:ext cx="914400" cy="1217613"/>
          </a:xfrm>
          <a:prstGeom prst="rect">
            <a:avLst/>
          </a:prstGeom>
          <a:noFill/>
          <a:ln w="9525">
            <a:noFill/>
            <a:miter lim="800000"/>
            <a:headEnd/>
            <a:tailEnd/>
          </a:ln>
        </p:spPr>
      </p:pic>
      <p:sp>
        <p:nvSpPr>
          <p:cNvPr id="4099" name="Title 1"/>
          <p:cNvSpPr txBox="1">
            <a:spLocks/>
          </p:cNvSpPr>
          <p:nvPr/>
        </p:nvSpPr>
        <p:spPr bwMode="auto">
          <a:xfrm>
            <a:off x="685800" y="2952760"/>
            <a:ext cx="7772400" cy="1905000"/>
          </a:xfrm>
          <a:prstGeom prst="rect">
            <a:avLst/>
          </a:prstGeom>
          <a:solidFill>
            <a:srgbClr val="00B050"/>
          </a:solidFill>
          <a:ln w="9525">
            <a:noFill/>
            <a:miter lim="800000"/>
            <a:headEnd/>
            <a:tailEnd/>
          </a:ln>
        </p:spPr>
        <p:txBody>
          <a:bodyPr/>
          <a:lstStyle/>
          <a:p>
            <a:pPr algn="ctr" rtl="1">
              <a:lnSpc>
                <a:spcPct val="150000"/>
              </a:lnSpc>
            </a:pPr>
            <a:r>
              <a:rPr lang="ar-KW" sz="4400" b="1" dirty="0">
                <a:solidFill>
                  <a:schemeClr val="bg1"/>
                </a:solidFill>
                <a:latin typeface="Simplified Arabic" pitchFamily="18" charset="-78"/>
                <a:cs typeface="Simplified Arabic" pitchFamily="18" charset="-78"/>
              </a:rPr>
              <a:t>الفرص الكامنة في سوق الحلال</a:t>
            </a:r>
            <a:endParaRPr lang="en-US" sz="4400" b="1" dirty="0">
              <a:solidFill>
                <a:schemeClr val="bg1"/>
              </a:solidFill>
              <a:latin typeface="Simplified Arabic" pitchFamily="18" charset="-78"/>
              <a:cs typeface="Simplified Arabic" pitchFamily="18" charset="-78"/>
            </a:endParaRPr>
          </a:p>
          <a:p>
            <a:pPr algn="ctr" rtl="1">
              <a:lnSpc>
                <a:spcPct val="150000"/>
              </a:lnSpc>
            </a:pPr>
            <a:r>
              <a:rPr lang="ar-KW" sz="2000" b="1" dirty="0">
                <a:solidFill>
                  <a:schemeClr val="bg1"/>
                </a:solidFill>
                <a:latin typeface="Arial Rounded MT Bold" pitchFamily="34" charset="0"/>
                <a:cs typeface="Simplified Arabic" pitchFamily="18" charset="-78"/>
              </a:rPr>
              <a:t>للمنتجات الغذائية والدوائية ومستحضرات التجميل ومنتجات الرعاية الصحية الحلال</a:t>
            </a:r>
            <a:endParaRPr lang="ar-KW" sz="2000" b="1" dirty="0">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04800" y="152400"/>
            <a:ext cx="85344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ويمكن</a:t>
            </a:r>
            <a:r>
              <a:rPr lang="ar-SA" sz="2800" b="1">
                <a:latin typeface="Simplified Arabic" pitchFamily="18" charset="-78"/>
                <a:cs typeface="Simplified Arabic" pitchFamily="18" charset="-78"/>
              </a:rPr>
              <a:t> الاستفادة من الفرص التي تتيحها تجارة الحلال في الجوانب </a:t>
            </a:r>
            <a:r>
              <a:rPr lang="ar-KW" sz="2800" b="1">
                <a:latin typeface="Simplified Arabic" pitchFamily="18" charset="-78"/>
                <a:cs typeface="Simplified Arabic" pitchFamily="18" charset="-78"/>
              </a:rPr>
              <a:t>الثمان التالية </a:t>
            </a:r>
            <a:r>
              <a:rPr lang="ar-SA" sz="2800" b="1">
                <a:latin typeface="Simplified Arabic" pitchFamily="18" charset="-78"/>
                <a:cs typeface="Simplified Arabic" pitchFamily="18" charset="-78"/>
              </a:rPr>
              <a:t>وهي</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sp>
        <p:nvSpPr>
          <p:cNvPr id="3" name="Rectangle 2"/>
          <p:cNvSpPr>
            <a:spLocks noChangeArrowheads="1"/>
          </p:cNvSpPr>
          <p:nvPr/>
        </p:nvSpPr>
        <p:spPr bwMode="auto">
          <a:xfrm>
            <a:off x="3657600" y="1066800"/>
            <a:ext cx="2819400" cy="2554288"/>
          </a:xfrm>
          <a:prstGeom prst="rect">
            <a:avLst/>
          </a:prstGeom>
          <a:noFill/>
          <a:ln w="9525">
            <a:noFill/>
            <a:miter lim="800000"/>
            <a:headEnd/>
            <a:tailEnd/>
          </a:ln>
        </p:spPr>
        <p:txBody>
          <a:bodyPr>
            <a:spAutoFit/>
          </a:bodyPr>
          <a:lstStyle/>
          <a:p>
            <a:pPr marL="457200" indent="-457200" algn="just" rtl="1">
              <a:lnSpc>
                <a:spcPct val="200000"/>
              </a:lnSpc>
              <a:buFont typeface="Calibri" pitchFamily="34" charset="0"/>
              <a:buAutoNum type="arabicPeriod"/>
            </a:pPr>
            <a:r>
              <a:rPr lang="ar-KW" sz="2000" b="1">
                <a:solidFill>
                  <a:srgbClr val="FF0000"/>
                </a:solidFill>
                <a:latin typeface="Simplified Arabic" pitchFamily="18" charset="-78"/>
                <a:cs typeface="Simplified Arabic" pitchFamily="18" charset="-78"/>
              </a:rPr>
              <a:t>المنتجات الغذائية.</a:t>
            </a:r>
          </a:p>
          <a:p>
            <a:pPr marL="457200" indent="-457200" algn="just" rtl="1">
              <a:lnSpc>
                <a:spcPct val="200000"/>
              </a:lnSpc>
              <a:buFont typeface="Calibri" pitchFamily="34" charset="0"/>
              <a:buAutoNum type="arabicPeriod"/>
            </a:pPr>
            <a:r>
              <a:rPr lang="ar-SA" sz="2000" b="1">
                <a:solidFill>
                  <a:srgbClr val="FF0000"/>
                </a:solidFill>
                <a:latin typeface="Simplified Arabic" pitchFamily="18" charset="-78"/>
                <a:cs typeface="Simplified Arabic" pitchFamily="18" charset="-78"/>
              </a:rPr>
              <a:t>مستحضرات التجميل</a:t>
            </a:r>
            <a:r>
              <a:rPr lang="ar-KW" sz="2000" b="1">
                <a:solidFill>
                  <a:srgbClr val="FF0000"/>
                </a:solidFill>
                <a:latin typeface="Simplified Arabic" pitchFamily="18" charset="-78"/>
                <a:cs typeface="Simplified Arabic" pitchFamily="18" charset="-78"/>
              </a:rPr>
              <a:t>.</a:t>
            </a:r>
          </a:p>
          <a:p>
            <a:pPr marL="457200" indent="-457200" algn="just" rtl="1">
              <a:lnSpc>
                <a:spcPct val="200000"/>
              </a:lnSpc>
              <a:buFont typeface="Calibri" pitchFamily="34" charset="0"/>
              <a:buAutoNum type="arabicPeriod"/>
            </a:pPr>
            <a:r>
              <a:rPr lang="ar-SA" sz="2000" b="1">
                <a:solidFill>
                  <a:srgbClr val="FF0000"/>
                </a:solidFill>
                <a:latin typeface="Simplified Arabic" pitchFamily="18" charset="-78"/>
                <a:cs typeface="Simplified Arabic" pitchFamily="18" charset="-78"/>
              </a:rPr>
              <a:t>الأدوية الطبية</a:t>
            </a:r>
            <a:r>
              <a:rPr lang="en-US" sz="2000" b="1">
                <a:solidFill>
                  <a:srgbClr val="FF0000"/>
                </a:solidFill>
                <a:latin typeface="Simplified Arabic" pitchFamily="18" charset="-78"/>
                <a:cs typeface="Simplified Arabic" pitchFamily="18" charset="-78"/>
              </a:rPr>
              <a:t>.</a:t>
            </a:r>
          </a:p>
          <a:p>
            <a:pPr marL="457200" indent="-457200" algn="just" rtl="1">
              <a:lnSpc>
                <a:spcPct val="200000"/>
              </a:lnSpc>
              <a:buFont typeface="Calibri" pitchFamily="34" charset="0"/>
              <a:buAutoNum type="arabicPeriod"/>
            </a:pPr>
            <a:r>
              <a:rPr lang="ar-SA" sz="2000" b="1">
                <a:solidFill>
                  <a:srgbClr val="FF0000"/>
                </a:solidFill>
                <a:latin typeface="Simplified Arabic" pitchFamily="18" charset="-78"/>
                <a:cs typeface="Simplified Arabic" pitchFamily="18" charset="-78"/>
              </a:rPr>
              <a:t>منتجات </a:t>
            </a:r>
            <a:r>
              <a:rPr lang="ar-KW" sz="2000" b="1">
                <a:solidFill>
                  <a:srgbClr val="FF0000"/>
                </a:solidFill>
                <a:latin typeface="Simplified Arabic" pitchFamily="18" charset="-78"/>
                <a:cs typeface="Simplified Arabic" pitchFamily="18" charset="-78"/>
              </a:rPr>
              <a:t>الرعاية الصحية.</a:t>
            </a:r>
            <a:r>
              <a:rPr lang="ar-SA" sz="2000" b="1">
                <a:solidFill>
                  <a:srgbClr val="FF0000"/>
                </a:solidFill>
                <a:latin typeface="Simplified Arabic" pitchFamily="18" charset="-78"/>
                <a:cs typeface="Simplified Arabic" pitchFamily="18" charset="-78"/>
              </a:rPr>
              <a:t>  </a:t>
            </a:r>
            <a:endParaRPr lang="en-US" sz="2000" b="1">
              <a:solidFill>
                <a:srgbClr val="FF0000"/>
              </a:solidFill>
              <a:latin typeface="Simplified Arabic" pitchFamily="18" charset="-78"/>
              <a:cs typeface="Simplified Arabic" pitchFamily="18" charset="-78"/>
            </a:endParaRPr>
          </a:p>
        </p:txBody>
      </p:sp>
      <p:sp>
        <p:nvSpPr>
          <p:cNvPr id="6" name="Rectangle 5"/>
          <p:cNvSpPr/>
          <p:nvPr/>
        </p:nvSpPr>
        <p:spPr>
          <a:xfrm>
            <a:off x="76200" y="3657600"/>
            <a:ext cx="8763000" cy="2492375"/>
          </a:xfrm>
          <a:prstGeom prst="rect">
            <a:avLst/>
          </a:prstGeom>
          <a:ln>
            <a:solidFill>
              <a:schemeClr val="accent1"/>
            </a:solidFill>
          </a:ln>
        </p:spPr>
        <p:txBody>
          <a:bodyPr>
            <a:spAutoFit/>
          </a:bodyPr>
          <a:lstStyle/>
          <a:p>
            <a:pPr algn="just" rtl="1">
              <a:lnSpc>
                <a:spcPct val="150000"/>
              </a:lnSpc>
              <a:defRPr/>
            </a:pPr>
            <a:r>
              <a:rPr lang="ar-KW" sz="2600" b="1" dirty="0">
                <a:latin typeface="Simplified Arabic" pitchFamily="18" charset="-78"/>
                <a:ea typeface="ＭＳ Ｐゴシック" pitchFamily="34" charset="-128"/>
                <a:cs typeface="Simplified Arabic" pitchFamily="18" charset="-78"/>
              </a:rPr>
              <a:t>وذلك </a:t>
            </a:r>
            <a:r>
              <a:rPr lang="ar-SA" sz="2600" b="1" dirty="0">
                <a:latin typeface="Simplified Arabic" pitchFamily="18" charset="-78"/>
                <a:ea typeface="ＭＳ Ｐゴシック" pitchFamily="34" charset="-128"/>
                <a:cs typeface="Simplified Arabic" pitchFamily="18" charset="-78"/>
              </a:rPr>
              <a:t>من خلال إيجاد شراكة حقيقية وبناء خارطة طريق تقوم أساساً على دعم تأسيس المنشآت الصغيرة والمتوسطة للمصانع في </a:t>
            </a:r>
            <a:r>
              <a:rPr lang="ar-SA" sz="2600" b="1" dirty="0">
                <a:solidFill>
                  <a:srgbClr val="FF0000"/>
                </a:solidFill>
                <a:latin typeface="Simplified Arabic" pitchFamily="18" charset="-78"/>
                <a:ea typeface="ＭＳ Ｐゴシック" pitchFamily="34" charset="-128"/>
                <a:cs typeface="Simplified Arabic" pitchFamily="18" charset="-78"/>
              </a:rPr>
              <a:t>القطاعات </a:t>
            </a:r>
            <a:r>
              <a:rPr lang="ar-KW" sz="2600" b="1" dirty="0">
                <a:solidFill>
                  <a:srgbClr val="FF0000"/>
                </a:solidFill>
                <a:latin typeface="Simplified Arabic" pitchFamily="18" charset="-78"/>
                <a:ea typeface="ＭＳ Ｐゴシック" pitchFamily="34" charset="-128"/>
                <a:cs typeface="Simplified Arabic" pitchFamily="18" charset="-78"/>
              </a:rPr>
              <a:t>الرئيسية الثمان </a:t>
            </a:r>
            <a:r>
              <a:rPr lang="ar-SA" sz="2600" b="1" dirty="0">
                <a:latin typeface="Simplified Arabic" pitchFamily="18" charset="-78"/>
                <a:ea typeface="ＭＳ Ｐゴシック" pitchFamily="34" charset="-128"/>
                <a:cs typeface="Simplified Arabic" pitchFamily="18" charset="-78"/>
              </a:rPr>
              <a:t>مستفيدين من ذلك من </a:t>
            </a:r>
            <a:r>
              <a:rPr lang="ar-SA" sz="2600" b="1" dirty="0">
                <a:solidFill>
                  <a:srgbClr val="00B0F0"/>
                </a:solidFill>
                <a:latin typeface="Simplified Arabic" pitchFamily="18" charset="-78"/>
                <a:ea typeface="ＭＳ Ｐゴシック" pitchFamily="34" charset="-128"/>
                <a:cs typeface="Simplified Arabic" pitchFamily="18" charset="-78"/>
              </a:rPr>
              <a:t>التقني</a:t>
            </a:r>
            <a:r>
              <a:rPr lang="ar-KW" sz="2600" b="1" dirty="0">
                <a:solidFill>
                  <a:srgbClr val="00B0F0"/>
                </a:solidFill>
                <a:latin typeface="Simplified Arabic" pitchFamily="18" charset="-78"/>
                <a:ea typeface="ＭＳ Ｐゴシック" pitchFamily="34" charset="-128"/>
                <a:cs typeface="Simplified Arabic" pitchFamily="18" charset="-78"/>
              </a:rPr>
              <a:t>ات</a:t>
            </a:r>
            <a:r>
              <a:rPr lang="ar-SA" sz="2600" b="1" dirty="0">
                <a:solidFill>
                  <a:srgbClr val="00B0F0"/>
                </a:solidFill>
                <a:latin typeface="Simplified Arabic" pitchFamily="18" charset="-78"/>
                <a:ea typeface="ＭＳ Ｐゴシック" pitchFamily="34" charset="-128"/>
                <a:cs typeface="Simplified Arabic" pitchFamily="18" charset="-78"/>
              </a:rPr>
              <a:t> </a:t>
            </a:r>
            <a:r>
              <a:rPr lang="ar-KW" sz="2600" b="1" dirty="0">
                <a:solidFill>
                  <a:srgbClr val="00B0F0"/>
                </a:solidFill>
                <a:latin typeface="Simplified Arabic" pitchFamily="18" charset="-78"/>
                <a:ea typeface="ＭＳ Ｐゴシック" pitchFamily="34" charset="-128"/>
                <a:cs typeface="Simplified Arabic" pitchFamily="18" charset="-78"/>
              </a:rPr>
              <a:t>الحديثة </a:t>
            </a:r>
            <a:r>
              <a:rPr lang="ar-SA" sz="2600" b="1" dirty="0">
                <a:solidFill>
                  <a:srgbClr val="00B050"/>
                </a:solidFill>
                <a:latin typeface="Simplified Arabic" pitchFamily="18" charset="-78"/>
                <a:ea typeface="ＭＳ Ｐゴシック" pitchFamily="34" charset="-128"/>
                <a:cs typeface="Simplified Arabic" pitchFamily="18" charset="-78"/>
              </a:rPr>
              <a:t>والتمويل </a:t>
            </a:r>
            <a:r>
              <a:rPr lang="ar-SA" sz="2600" b="1" dirty="0">
                <a:latin typeface="Simplified Arabic" pitchFamily="18" charset="-78"/>
                <a:ea typeface="ＭＳ Ｐゴシック" pitchFamily="34" charset="-128"/>
                <a:cs typeface="Simplified Arabic" pitchFamily="18" charset="-78"/>
              </a:rPr>
              <a:t>الذي يمكن توفيره من مجموعة </a:t>
            </a:r>
            <a:r>
              <a:rPr lang="ar-SA" sz="2600" b="1" dirty="0">
                <a:solidFill>
                  <a:srgbClr val="0070C0"/>
                </a:solidFill>
                <a:latin typeface="Simplified Arabic" pitchFamily="18" charset="-78"/>
                <a:ea typeface="ＭＳ Ｐゴシック" pitchFamily="34" charset="-128"/>
                <a:cs typeface="Simplified Arabic" pitchFamily="18" charset="-78"/>
              </a:rPr>
              <a:t>البنك الإسلامي للتنمية</a:t>
            </a:r>
            <a:r>
              <a:rPr lang="ar-SA" sz="2600" b="1" dirty="0">
                <a:latin typeface="Simplified Arabic" pitchFamily="18" charset="-78"/>
                <a:ea typeface="ＭＳ Ｐゴシック" pitchFamily="34" charset="-128"/>
                <a:cs typeface="Simplified Arabic" pitchFamily="18" charset="-78"/>
              </a:rPr>
              <a:t> ومن </a:t>
            </a:r>
            <a:r>
              <a:rPr lang="ar-SA" sz="2600" b="1" dirty="0">
                <a:solidFill>
                  <a:schemeClr val="accent6">
                    <a:lumMod val="75000"/>
                  </a:schemeClr>
                </a:solidFill>
                <a:latin typeface="Simplified Arabic" pitchFamily="18" charset="-78"/>
                <a:ea typeface="ＭＳ Ｐゴシック" pitchFamily="34" charset="-128"/>
                <a:cs typeface="Simplified Arabic" pitchFamily="18" charset="-78"/>
              </a:rPr>
              <a:t>المؤسسات التمويلية</a:t>
            </a:r>
            <a:r>
              <a:rPr lang="en-US" sz="2600" b="1" dirty="0">
                <a:latin typeface="Simplified Arabic" pitchFamily="18" charset="-78"/>
                <a:ea typeface="ＭＳ Ｐゴシック" pitchFamily="34" charset="-128"/>
                <a:cs typeface="Simplified Arabic" pitchFamily="18" charset="-78"/>
              </a:rPr>
              <a:t>. </a:t>
            </a:r>
          </a:p>
        </p:txBody>
      </p:sp>
      <p:sp>
        <p:nvSpPr>
          <p:cNvPr id="8" name="Rectangle 7"/>
          <p:cNvSpPr>
            <a:spLocks noChangeArrowheads="1"/>
          </p:cNvSpPr>
          <p:nvPr/>
        </p:nvSpPr>
        <p:spPr bwMode="auto">
          <a:xfrm>
            <a:off x="76200" y="1076325"/>
            <a:ext cx="3352800" cy="2554288"/>
          </a:xfrm>
          <a:prstGeom prst="rect">
            <a:avLst/>
          </a:prstGeom>
          <a:noFill/>
          <a:ln w="9525">
            <a:noFill/>
            <a:miter lim="800000"/>
            <a:headEnd/>
            <a:tailEnd/>
          </a:ln>
        </p:spPr>
        <p:txBody>
          <a:bodyPr>
            <a:spAutoFit/>
          </a:bodyPr>
          <a:lstStyle/>
          <a:p>
            <a:pPr marL="457200" indent="-457200" algn="just" rtl="1">
              <a:lnSpc>
                <a:spcPct val="200000"/>
              </a:lnSpc>
            </a:pPr>
            <a:r>
              <a:rPr lang="ar-KW" sz="2000" b="1">
                <a:solidFill>
                  <a:srgbClr val="FF0000"/>
                </a:solidFill>
                <a:latin typeface="Simplified Arabic" pitchFamily="18" charset="-78"/>
                <a:cs typeface="Simplified Arabic" pitchFamily="18" charset="-78"/>
              </a:rPr>
              <a:t>5. المنظفات الشخصية والمنزلية.</a:t>
            </a:r>
          </a:p>
          <a:p>
            <a:pPr marL="457200" indent="-457200" algn="just" rtl="1">
              <a:lnSpc>
                <a:spcPct val="200000"/>
              </a:lnSpc>
            </a:pPr>
            <a:r>
              <a:rPr lang="ar-KW" sz="2000" b="1">
                <a:solidFill>
                  <a:srgbClr val="FF0000"/>
                </a:solidFill>
                <a:latin typeface="Simplified Arabic" pitchFamily="18" charset="-78"/>
                <a:cs typeface="Simplified Arabic" pitchFamily="18" charset="-78"/>
              </a:rPr>
              <a:t>6. خدمات الحلال المساندة.</a:t>
            </a:r>
          </a:p>
          <a:p>
            <a:pPr marL="457200" indent="-457200" algn="just" rtl="1">
              <a:lnSpc>
                <a:spcPct val="200000"/>
              </a:lnSpc>
            </a:pPr>
            <a:r>
              <a:rPr lang="ar-KW" sz="2000" b="1">
                <a:solidFill>
                  <a:srgbClr val="FF0000"/>
                </a:solidFill>
                <a:latin typeface="Simplified Arabic" pitchFamily="18" charset="-78"/>
                <a:cs typeface="Simplified Arabic" pitchFamily="18" charset="-78"/>
              </a:rPr>
              <a:t>7. تكنولوجيا الحلال.</a:t>
            </a:r>
          </a:p>
          <a:p>
            <a:pPr marL="457200" indent="-457200" algn="just" rtl="1">
              <a:lnSpc>
                <a:spcPct val="200000"/>
              </a:lnSpc>
            </a:pPr>
            <a:r>
              <a:rPr lang="ar-KW" sz="2000" b="1">
                <a:solidFill>
                  <a:srgbClr val="FF0000"/>
                </a:solidFill>
                <a:latin typeface="Simplified Arabic" pitchFamily="18" charset="-78"/>
                <a:cs typeface="Simplified Arabic" pitchFamily="18" charset="-78"/>
              </a:rPr>
              <a:t>8. مواد الخام الأولية (كالجيلاتين).</a:t>
            </a:r>
            <a:endParaRPr lang="en-US" sz="2000" b="1">
              <a:solidFill>
                <a:srgbClr val="FF0000"/>
              </a:solidFill>
              <a:latin typeface="Simplified Arabic" pitchFamily="18" charset="-78"/>
              <a:cs typeface="Simplified Arabic" pitchFamily="18" charset="-78"/>
            </a:endParaRPr>
          </a:p>
        </p:txBody>
      </p:sp>
      <p:pic>
        <p:nvPicPr>
          <p:cNvPr id="22534" name="Picture 6"/>
          <p:cNvPicPr>
            <a:picLocks noChangeAspect="1" noChangeArrowheads="1"/>
          </p:cNvPicPr>
          <p:nvPr/>
        </p:nvPicPr>
        <p:blipFill>
          <a:blip r:embed="rId2"/>
          <a:srcRect/>
          <a:stretch>
            <a:fillRect/>
          </a:stretch>
        </p:blipFill>
        <p:spPr bwMode="auto">
          <a:xfrm>
            <a:off x="6858000" y="1860550"/>
            <a:ext cx="1952625" cy="1476375"/>
          </a:xfrm>
          <a:prstGeom prst="rect">
            <a:avLst/>
          </a:prstGeom>
          <a:noFill/>
          <a:ln w="9525">
            <a:noFill/>
            <a:miter lim="800000"/>
            <a:headEnd/>
            <a:tailEnd/>
          </a:ln>
        </p:spPr>
      </p:pic>
      <p:sp>
        <p:nvSpPr>
          <p:cNvPr id="22535" name="Rectangle 6"/>
          <p:cNvSpPr>
            <a:spLocks noChangeArrowheads="1"/>
          </p:cNvSpPr>
          <p:nvPr/>
        </p:nvSpPr>
        <p:spPr bwMode="auto">
          <a:xfrm>
            <a:off x="7058025" y="1828800"/>
            <a:ext cx="762000" cy="1235075"/>
          </a:xfrm>
          <a:prstGeom prst="rect">
            <a:avLst/>
          </a:prstGeom>
          <a:noFill/>
          <a:ln w="9525">
            <a:noFill/>
            <a:miter lim="800000"/>
            <a:headEnd/>
            <a:tailEnd/>
          </a:ln>
        </p:spPr>
        <p:txBody>
          <a:bodyPr>
            <a:spAutoFit/>
          </a:bodyPr>
          <a:lstStyle/>
          <a:p>
            <a:pPr algn="ctr" rtl="1">
              <a:lnSpc>
                <a:spcPct val="150000"/>
              </a:lnSpc>
            </a:pPr>
            <a:r>
              <a:rPr lang="ar-KW" sz="5400" b="1">
                <a:solidFill>
                  <a:srgbClr val="FF0000"/>
                </a:solidFill>
                <a:latin typeface="Simplified Arabic" pitchFamily="18" charset="-78"/>
                <a:cs typeface="Simplified Arabic" pitchFamily="18" charset="-78"/>
              </a:rPr>
              <a:t>8</a:t>
            </a:r>
            <a:endParaRPr lang="en-US" sz="5400" b="1">
              <a:solidFill>
                <a:srgbClr val="FF0000"/>
              </a:solidFill>
              <a:latin typeface="Simplified Arabic" pitchFamily="18" charset="-78"/>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 calcmode="lin" valueType="num">
                                      <p:cBhvr additive="base">
                                        <p:cTn id="4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 calcmode="lin" valueType="num">
                                      <p:cBhvr additive="base">
                                        <p:cTn id="4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autoUpdateAnimBg="0"/>
      <p:bldP spid="6" grpId="0" animBg="1"/>
      <p:bldP spid="8"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28600" y="457200"/>
            <a:ext cx="85344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ويمكن كذلك الاستفادة من </a:t>
            </a:r>
            <a:r>
              <a:rPr lang="ar-SA" sz="2800" b="1">
                <a:latin typeface="Simplified Arabic" pitchFamily="18" charset="-78"/>
                <a:cs typeface="Simplified Arabic" pitchFamily="18" charset="-78"/>
              </a:rPr>
              <a:t>تأسيس مر</a:t>
            </a:r>
            <a:r>
              <a:rPr lang="ar-KW" sz="2800" b="1">
                <a:latin typeface="Simplified Arabic" pitchFamily="18" charset="-78"/>
                <a:cs typeface="Simplified Arabic" pitchFamily="18" charset="-78"/>
              </a:rPr>
              <a:t>ا</a:t>
            </a:r>
            <a:r>
              <a:rPr lang="ar-SA" sz="2800" b="1">
                <a:latin typeface="Simplified Arabic" pitchFamily="18" charset="-78"/>
                <a:cs typeface="Simplified Arabic" pitchFamily="18" charset="-78"/>
              </a:rPr>
              <a:t>كز أبحاث </a:t>
            </a:r>
            <a:r>
              <a:rPr lang="ar-KW" sz="2800" b="1">
                <a:latin typeface="Simplified Arabic" pitchFamily="18" charset="-78"/>
                <a:cs typeface="Simplified Arabic" pitchFamily="18" charset="-78"/>
              </a:rPr>
              <a:t>ت</a:t>
            </a:r>
            <a:r>
              <a:rPr lang="ar-SA" sz="2800" b="1">
                <a:latin typeface="Simplified Arabic" pitchFamily="18" charset="-78"/>
                <a:cs typeface="Simplified Arabic" pitchFamily="18" charset="-78"/>
              </a:rPr>
              <a:t>تولى إعداد المؤشرات الخاصة بتجارة حلال و</a:t>
            </a:r>
            <a:r>
              <a:rPr lang="ar-KW" sz="2800" b="1">
                <a:latin typeface="Simplified Arabic" pitchFamily="18" charset="-78"/>
                <a:cs typeface="Simplified Arabic" pitchFamily="18" charset="-78"/>
              </a:rPr>
              <a:t>ت</a:t>
            </a:r>
            <a:r>
              <a:rPr lang="ar-SA" sz="2800" b="1">
                <a:latin typeface="Simplified Arabic" pitchFamily="18" charset="-78"/>
                <a:cs typeface="Simplified Arabic" pitchFamily="18" charset="-78"/>
              </a:rPr>
              <a:t>وف</a:t>
            </a:r>
            <a:r>
              <a:rPr lang="ar-KW" sz="2800" b="1">
                <a:latin typeface="Simplified Arabic" pitchFamily="18" charset="-78"/>
                <a:cs typeface="Simplified Arabic" pitchFamily="18" charset="-78"/>
              </a:rPr>
              <a:t>ي</a:t>
            </a:r>
            <a:r>
              <a:rPr lang="ar-SA" sz="2800" b="1">
                <a:latin typeface="Simplified Arabic" pitchFamily="18" charset="-78"/>
                <a:cs typeface="Simplified Arabic" pitchFamily="18" charset="-78"/>
              </a:rPr>
              <a:t>ر المعلومات والدراسات</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sp>
        <p:nvSpPr>
          <p:cNvPr id="3" name="Rectangle 2"/>
          <p:cNvSpPr>
            <a:spLocks noChangeArrowheads="1"/>
          </p:cNvSpPr>
          <p:nvPr/>
        </p:nvSpPr>
        <p:spPr bwMode="auto">
          <a:xfrm>
            <a:off x="228600" y="2209800"/>
            <a:ext cx="8534400" cy="2570163"/>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إلى جانب تأسيس مر</a:t>
            </a:r>
            <a:r>
              <a:rPr lang="ar-KW" sz="2800" b="1">
                <a:latin typeface="Simplified Arabic" pitchFamily="18" charset="-78"/>
                <a:cs typeface="Simplified Arabic" pitchFamily="18" charset="-78"/>
              </a:rPr>
              <a:t>ا</a:t>
            </a:r>
            <a:r>
              <a:rPr lang="ar-SA" sz="2800" b="1">
                <a:latin typeface="Simplified Arabic" pitchFamily="18" charset="-78"/>
                <a:cs typeface="Simplified Arabic" pitchFamily="18" charset="-78"/>
              </a:rPr>
              <a:t>كز تدريب </a:t>
            </a:r>
            <a:r>
              <a:rPr lang="ar-KW" sz="2800" b="1">
                <a:latin typeface="Simplified Arabic" pitchFamily="18" charset="-78"/>
                <a:cs typeface="Simplified Arabic" pitchFamily="18" charset="-78"/>
              </a:rPr>
              <a:t>ت</a:t>
            </a:r>
            <a:r>
              <a:rPr lang="ar-SA" sz="2800" b="1">
                <a:latin typeface="Simplified Arabic" pitchFamily="18" charset="-78"/>
                <a:cs typeface="Simplified Arabic" pitchFamily="18" charset="-78"/>
              </a:rPr>
              <a:t>هدف إلى تأهيل المسلمين </a:t>
            </a:r>
            <a:r>
              <a:rPr lang="ar-KW" sz="2800" b="1">
                <a:latin typeface="Simplified Arabic" pitchFamily="18" charset="-78"/>
                <a:cs typeface="Simplified Arabic" pitchFamily="18" charset="-78"/>
              </a:rPr>
              <a:t>ل</a:t>
            </a:r>
            <a:r>
              <a:rPr lang="ar-SA" sz="2800" b="1">
                <a:latin typeface="Simplified Arabic" pitchFamily="18" charset="-78"/>
                <a:cs typeface="Simplified Arabic" pitchFamily="18" charset="-78"/>
              </a:rPr>
              <a:t>تهيئتهم وتوظيفهم </a:t>
            </a:r>
            <a:r>
              <a:rPr lang="ar-KW" sz="2800" b="1">
                <a:latin typeface="Simplified Arabic" pitchFamily="18" charset="-78"/>
                <a:cs typeface="Simplified Arabic" pitchFamily="18" charset="-78"/>
              </a:rPr>
              <a:t>في أقسام صناعة الحلال المتنوعة</a:t>
            </a:r>
            <a:r>
              <a:rPr lang="ar-SA" sz="2800" b="1">
                <a:latin typeface="Simplified Arabic" pitchFamily="18" charset="-78"/>
                <a:cs typeface="Simplified Arabic" pitchFamily="18" charset="-78"/>
              </a:rPr>
              <a:t> والاستفادة من برامج التمويل المتوفرة في هذا الشأن</a:t>
            </a:r>
            <a:r>
              <a:rPr lang="ar-KW" sz="2800" b="1">
                <a:latin typeface="Simplified Arabic" pitchFamily="18" charset="-78"/>
                <a:cs typeface="Simplified Arabic" pitchFamily="18" charset="-78"/>
              </a:rPr>
              <a:t>.</a:t>
            </a:r>
            <a:r>
              <a:rPr lang="en-US" sz="2800" b="1">
                <a:latin typeface="Simplified Arabic" pitchFamily="18" charset="-78"/>
                <a:cs typeface="Simplified Arabic" pitchFamily="18" charset="-78"/>
              </a:rPr>
              <a:t> </a:t>
            </a:r>
          </a:p>
        </p:txBody>
      </p:sp>
      <p:pic>
        <p:nvPicPr>
          <p:cNvPr id="23556" name="Picture 4"/>
          <p:cNvPicPr>
            <a:picLocks noChangeAspect="1" noChangeArrowheads="1"/>
          </p:cNvPicPr>
          <p:nvPr/>
        </p:nvPicPr>
        <p:blipFill>
          <a:blip r:embed="rId2"/>
          <a:srcRect/>
          <a:stretch>
            <a:fillRect/>
          </a:stretch>
        </p:blipFill>
        <p:spPr bwMode="auto">
          <a:xfrm>
            <a:off x="609600" y="4495800"/>
            <a:ext cx="2667000" cy="1666875"/>
          </a:xfrm>
          <a:prstGeom prst="rect">
            <a:avLst/>
          </a:prstGeom>
          <a:noFill/>
          <a:ln w="9525">
            <a:noFill/>
            <a:miter lim="800000"/>
            <a:headEnd/>
            <a:tailEnd/>
          </a:ln>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81000" y="457200"/>
            <a:ext cx="8153400" cy="3540125"/>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وننوه إلى أهمية </a:t>
            </a:r>
            <a:r>
              <a:rPr lang="ar-SA" sz="2800" b="1">
                <a:latin typeface="Simplified Arabic" pitchFamily="18" charset="-78"/>
                <a:cs typeface="Simplified Arabic" pitchFamily="18" charset="-78"/>
              </a:rPr>
              <a:t>الجهود التي </a:t>
            </a:r>
            <a:r>
              <a:rPr lang="ar-KW" sz="2800" b="1">
                <a:latin typeface="Simplified Arabic" pitchFamily="18" charset="-78"/>
                <a:cs typeface="Simplified Arabic" pitchFamily="18" charset="-78"/>
              </a:rPr>
              <a:t>يجب أن تبذلها الجهات الرقابية الحكومية</a:t>
            </a:r>
            <a:r>
              <a:rPr lang="en-US" sz="2800" b="1" baseline="30000">
                <a:solidFill>
                  <a:srgbClr val="FF0000"/>
                </a:solidFill>
                <a:latin typeface="Simplified Arabic" pitchFamily="18" charset="-78"/>
                <a:cs typeface="Simplified Arabic" pitchFamily="18" charset="-78"/>
              </a:rPr>
              <a:t>1</a:t>
            </a:r>
            <a:r>
              <a:rPr lang="ar-KW" sz="2800" b="1">
                <a:latin typeface="Simplified Arabic" pitchFamily="18" charset="-78"/>
                <a:cs typeface="Simplified Arabic" pitchFamily="18" charset="-78"/>
              </a:rPr>
              <a:t> و</a:t>
            </a:r>
            <a:r>
              <a:rPr lang="ar-SA" sz="2800" b="1">
                <a:latin typeface="Simplified Arabic" pitchFamily="18" charset="-78"/>
                <a:cs typeface="Simplified Arabic" pitchFamily="18" charset="-78"/>
              </a:rPr>
              <a:t>غرف </a:t>
            </a:r>
            <a:r>
              <a:rPr lang="ar-KW" sz="2800" b="1">
                <a:latin typeface="Simplified Arabic" pitchFamily="18" charset="-78"/>
                <a:cs typeface="Simplified Arabic" pitchFamily="18" charset="-78"/>
              </a:rPr>
              <a:t>الصناعة والتجارة الإسلامية</a:t>
            </a:r>
            <a:r>
              <a:rPr lang="en-US" sz="2800" b="1" baseline="30000">
                <a:solidFill>
                  <a:srgbClr val="FF0000"/>
                </a:solidFill>
                <a:latin typeface="Simplified Arabic" pitchFamily="18" charset="-78"/>
                <a:cs typeface="Simplified Arabic" pitchFamily="18" charset="-78"/>
              </a:rPr>
              <a:t>2</a:t>
            </a:r>
            <a:r>
              <a:rPr lang="ar-SA" sz="2800" b="1">
                <a:latin typeface="Simplified Arabic" pitchFamily="18" charset="-78"/>
                <a:cs typeface="Simplified Arabic" pitchFamily="18" charset="-78"/>
              </a:rPr>
              <a:t> </a:t>
            </a:r>
            <a:r>
              <a:rPr lang="ar-KW" sz="2800" b="1">
                <a:latin typeface="Simplified Arabic" pitchFamily="18" charset="-78"/>
                <a:cs typeface="Simplified Arabic" pitchFamily="18" charset="-78"/>
              </a:rPr>
              <a:t>ومراكز البحوث العلمية</a:t>
            </a:r>
            <a:r>
              <a:rPr lang="en-US" sz="2800" b="1" baseline="30000">
                <a:solidFill>
                  <a:srgbClr val="FF0000"/>
                </a:solidFill>
                <a:latin typeface="Simplified Arabic" pitchFamily="18" charset="-78"/>
                <a:cs typeface="Simplified Arabic" pitchFamily="18" charset="-78"/>
              </a:rPr>
              <a:t> 3</a:t>
            </a:r>
            <a:r>
              <a:rPr lang="ar-KW" sz="2800" b="1">
                <a:latin typeface="Simplified Arabic" pitchFamily="18" charset="-78"/>
                <a:cs typeface="Simplified Arabic" pitchFamily="18" charset="-78"/>
              </a:rPr>
              <a:t> والجامعات الأكاديمية</a:t>
            </a:r>
            <a:r>
              <a:rPr lang="en-US" sz="2800" b="1" baseline="30000">
                <a:solidFill>
                  <a:srgbClr val="FF0000"/>
                </a:solidFill>
                <a:latin typeface="Simplified Arabic" pitchFamily="18" charset="-78"/>
                <a:cs typeface="Simplified Arabic" pitchFamily="18" charset="-78"/>
              </a:rPr>
              <a:t> 4</a:t>
            </a:r>
            <a:r>
              <a:rPr lang="ar-KW" sz="2800" b="1">
                <a:latin typeface="Simplified Arabic" pitchFamily="18" charset="-78"/>
                <a:cs typeface="Simplified Arabic" pitchFamily="18" charset="-78"/>
              </a:rPr>
              <a:t>والكليات التطبيقية</a:t>
            </a:r>
            <a:r>
              <a:rPr lang="en-US" sz="2800" b="1" baseline="30000">
                <a:solidFill>
                  <a:srgbClr val="FF0000"/>
                </a:solidFill>
                <a:latin typeface="Simplified Arabic" pitchFamily="18" charset="-78"/>
                <a:cs typeface="Simplified Arabic" pitchFamily="18" charset="-78"/>
              </a:rPr>
              <a:t>5</a:t>
            </a:r>
            <a:r>
              <a:rPr lang="ar-KW" sz="2800" b="1">
                <a:latin typeface="Simplified Arabic" pitchFamily="18" charset="-78"/>
                <a:cs typeface="Simplified Arabic" pitchFamily="18" charset="-78"/>
              </a:rPr>
              <a:t> </a:t>
            </a:r>
            <a:r>
              <a:rPr lang="ar-KW" sz="2800" b="1">
                <a:solidFill>
                  <a:srgbClr val="0070C0"/>
                </a:solidFill>
                <a:latin typeface="Simplified Arabic" pitchFamily="18" charset="-78"/>
                <a:cs typeface="Simplified Arabic" pitchFamily="18" charset="-78"/>
              </a:rPr>
              <a:t>في </a:t>
            </a:r>
            <a:r>
              <a:rPr lang="ar-SA" sz="2800" b="1">
                <a:solidFill>
                  <a:srgbClr val="0070C0"/>
                </a:solidFill>
                <a:latin typeface="Simplified Arabic" pitchFamily="18" charset="-78"/>
                <a:cs typeface="Simplified Arabic" pitchFamily="18" charset="-78"/>
              </a:rPr>
              <a:t>تشجيع وتوسيع دور القطاع الخاص في تجارة الحلال</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pic>
        <p:nvPicPr>
          <p:cNvPr id="24579" name="Picture 4"/>
          <p:cNvPicPr>
            <a:picLocks noChangeAspect="1" noChangeArrowheads="1"/>
          </p:cNvPicPr>
          <p:nvPr/>
        </p:nvPicPr>
        <p:blipFill>
          <a:blip r:embed="rId2"/>
          <a:srcRect/>
          <a:stretch>
            <a:fillRect/>
          </a:stretch>
        </p:blipFill>
        <p:spPr bwMode="auto">
          <a:xfrm>
            <a:off x="1066800" y="3997325"/>
            <a:ext cx="2590800" cy="2332038"/>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81000" y="457200"/>
            <a:ext cx="8153400" cy="2678113"/>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أن الاستثمار بالأغدية والأدوية بالطريقة التي تستوفي مواصفات الحلال العالمية سيفتح الباب واسعا للتصدير لنمو الطلب العالمي على الأغذية الحلال (مثل أسواق أوروبا وأمريكا).</a:t>
            </a:r>
            <a:endParaRPr lang="en-US" sz="2800" b="1">
              <a:latin typeface="Simplified Arabic" pitchFamily="18" charset="-78"/>
              <a:cs typeface="Simplified Arabic" pitchFamily="18" charset="-78"/>
            </a:endParaRPr>
          </a:p>
        </p:txBody>
      </p:sp>
      <p:pic>
        <p:nvPicPr>
          <p:cNvPr id="25603" name="Picture 2"/>
          <p:cNvPicPr>
            <a:picLocks noChangeAspect="1" noChangeArrowheads="1"/>
          </p:cNvPicPr>
          <p:nvPr/>
        </p:nvPicPr>
        <p:blipFill>
          <a:blip r:embed="rId2"/>
          <a:srcRect/>
          <a:stretch>
            <a:fillRect/>
          </a:stretch>
        </p:blipFill>
        <p:spPr bwMode="auto">
          <a:xfrm>
            <a:off x="609600" y="5257800"/>
            <a:ext cx="1676400" cy="1295400"/>
          </a:xfrm>
          <a:prstGeom prst="rect">
            <a:avLst/>
          </a:prstGeom>
          <a:noFill/>
          <a:ln w="9525">
            <a:noFill/>
            <a:miter lim="800000"/>
            <a:headEnd/>
            <a:tailEnd/>
          </a:ln>
        </p:spPr>
      </p:pic>
      <p:sp>
        <p:nvSpPr>
          <p:cNvPr id="25604" name="Rectangle 3"/>
          <p:cNvSpPr>
            <a:spLocks noChangeArrowheads="1"/>
          </p:cNvSpPr>
          <p:nvPr/>
        </p:nvSpPr>
        <p:spPr bwMode="auto">
          <a:xfrm>
            <a:off x="381000" y="3221038"/>
            <a:ext cx="8153400" cy="2570162"/>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وسيشكل هذا النوع من الإستثمار فرصة للصناعات الغذائية والدوائية خاصة تلك التي تتواجد في بعض الدول الإسلامية كالمملكة العربية السعودية ومصر.</a:t>
            </a:r>
            <a:endParaRPr lang="en-US" sz="2800" b="1">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828800" y="5781675"/>
            <a:ext cx="3733800" cy="923925"/>
          </a:xfrm>
          <a:prstGeom prst="rect">
            <a:avLst/>
          </a:prstGeom>
          <a:noFill/>
          <a:ln w="9525">
            <a:noFill/>
            <a:miter lim="800000"/>
            <a:headEnd/>
            <a:tailEnd/>
          </a:ln>
        </p:spPr>
        <p:txBody>
          <a:bodyPr>
            <a:spAutoFit/>
          </a:bodyPr>
          <a:lstStyle/>
          <a:p>
            <a:pPr lvl="1" algn="r" rtl="1">
              <a:lnSpc>
                <a:spcPct val="150000"/>
              </a:lnSpc>
              <a:tabLst>
                <a:tab pos="914400" algn="l"/>
              </a:tabLst>
            </a:pPr>
            <a:r>
              <a:rPr lang="en-US" b="1">
                <a:solidFill>
                  <a:srgbClr val="000000"/>
                </a:solidFill>
                <a:latin typeface="Simplified Arabic" pitchFamily="18" charset="-78"/>
                <a:cs typeface="Simplified Arabic" pitchFamily="18" charset="-78"/>
              </a:rPr>
              <a:t> 62% </a:t>
            </a:r>
            <a:r>
              <a:rPr lang="ar-KW" b="1">
                <a:solidFill>
                  <a:srgbClr val="FF0000"/>
                </a:solidFill>
                <a:latin typeface="Simplified Arabic" pitchFamily="18" charset="-78"/>
                <a:cs typeface="Simplified Arabic" pitchFamily="18" charset="-78"/>
              </a:rPr>
              <a:t>أغذية ومشروبات</a:t>
            </a:r>
          </a:p>
          <a:p>
            <a:pPr lvl="1" algn="r" rtl="1">
              <a:lnSpc>
                <a:spcPct val="150000"/>
              </a:lnSpc>
              <a:tabLst>
                <a:tab pos="914400" algn="l"/>
              </a:tabLst>
            </a:pPr>
            <a:r>
              <a:rPr lang="en-US" b="1">
                <a:solidFill>
                  <a:srgbClr val="000000"/>
                </a:solidFill>
                <a:latin typeface="Simplified Arabic" pitchFamily="18" charset="-78"/>
                <a:cs typeface="Simplified Arabic" pitchFamily="18" charset="-78"/>
              </a:rPr>
              <a:t>38%</a:t>
            </a:r>
            <a:r>
              <a:rPr lang="ar-KW" b="1">
                <a:solidFill>
                  <a:srgbClr val="000000"/>
                </a:solidFill>
                <a:latin typeface="Simplified Arabic" pitchFamily="18" charset="-78"/>
                <a:cs typeface="Simplified Arabic" pitchFamily="18" charset="-78"/>
              </a:rPr>
              <a:t>  </a:t>
            </a:r>
            <a:r>
              <a:rPr lang="ar-KW" b="1">
                <a:solidFill>
                  <a:srgbClr val="FF0000"/>
                </a:solidFill>
                <a:latin typeface="Simplified Arabic" pitchFamily="18" charset="-78"/>
                <a:cs typeface="Simplified Arabic" pitchFamily="18" charset="-78"/>
              </a:rPr>
              <a:t>أخرى</a:t>
            </a:r>
            <a:endParaRPr lang="en-US">
              <a:latin typeface="Simplified Arabic" pitchFamily="18" charset="-78"/>
              <a:ea typeface="Times New Roman" pitchFamily="18" charset="0"/>
              <a:cs typeface="Simplified Arabic" pitchFamily="18" charset="-78"/>
            </a:endParaRPr>
          </a:p>
        </p:txBody>
      </p:sp>
      <p:grpSp>
        <p:nvGrpSpPr>
          <p:cNvPr id="2" name="Group 2"/>
          <p:cNvGrpSpPr>
            <a:grpSpLocks/>
          </p:cNvGrpSpPr>
          <p:nvPr/>
        </p:nvGrpSpPr>
        <p:grpSpPr bwMode="auto">
          <a:xfrm>
            <a:off x="161925" y="1209675"/>
            <a:ext cx="8677275" cy="4537075"/>
            <a:chOff x="162232" y="762000"/>
            <a:chExt cx="8676969" cy="4535844"/>
          </a:xfrm>
        </p:grpSpPr>
        <p:pic>
          <p:nvPicPr>
            <p:cNvPr id="26637" name="Picture 1"/>
            <p:cNvPicPr>
              <a:picLocks noChangeArrowheads="1"/>
            </p:cNvPicPr>
            <p:nvPr/>
          </p:nvPicPr>
          <p:blipFill>
            <a:blip r:embed="rId2"/>
            <a:srcRect/>
            <a:stretch>
              <a:fillRect/>
            </a:stretch>
          </p:blipFill>
          <p:spPr bwMode="auto">
            <a:xfrm>
              <a:off x="162232" y="762000"/>
              <a:ext cx="8676969" cy="3741174"/>
            </a:xfrm>
            <a:prstGeom prst="rect">
              <a:avLst/>
            </a:prstGeom>
            <a:noFill/>
            <a:ln w="9525">
              <a:noFill/>
              <a:miter lim="800000"/>
              <a:headEnd/>
              <a:tailEnd/>
            </a:ln>
          </p:spPr>
        </p:pic>
        <p:sp>
          <p:nvSpPr>
            <p:cNvPr id="5" name="Striped Right Arrow 4"/>
            <p:cNvSpPr/>
            <p:nvPr/>
          </p:nvSpPr>
          <p:spPr>
            <a:xfrm rot="5400000">
              <a:off x="3904278" y="3563322"/>
              <a:ext cx="1106844" cy="2362200"/>
            </a:xfrm>
            <a:prstGeom prst="stripedRightArrow">
              <a:avLst>
                <a:gd name="adj1" fmla="val 50000"/>
                <a:gd name="adj2" fmla="val 51029"/>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a:p>
          </p:txBody>
        </p:sp>
        <p:sp>
          <p:nvSpPr>
            <p:cNvPr id="26641" name="TextBox 1"/>
            <p:cNvSpPr txBox="1">
              <a:spLocks noChangeArrowheads="1"/>
            </p:cNvSpPr>
            <p:nvPr/>
          </p:nvSpPr>
          <p:spPr bwMode="auto">
            <a:xfrm>
              <a:off x="5524499" y="3327976"/>
              <a:ext cx="1638301" cy="338554"/>
            </a:xfrm>
            <a:prstGeom prst="rect">
              <a:avLst/>
            </a:prstGeom>
            <a:noFill/>
            <a:ln w="9525">
              <a:noFill/>
              <a:miter lim="800000"/>
              <a:headEnd/>
              <a:tailEnd/>
            </a:ln>
          </p:spPr>
          <p:txBody>
            <a:bodyPr>
              <a:spAutoFit/>
            </a:bodyPr>
            <a:lstStyle/>
            <a:p>
              <a:pPr rtl="1"/>
              <a:r>
                <a:rPr lang="ar-KW" sz="1600" b="1">
                  <a:solidFill>
                    <a:srgbClr val="FF0000"/>
                  </a:solidFill>
                  <a:latin typeface="Simplified Arabic" pitchFamily="18" charset="-78"/>
                  <a:cs typeface="Simplified Arabic" pitchFamily="18" charset="-78"/>
                </a:rPr>
                <a:t>مستحضرات التجميل</a:t>
              </a:r>
              <a:endParaRPr lang="en-US" sz="1600">
                <a:latin typeface="Simplified Arabic" pitchFamily="18" charset="-78"/>
                <a:ea typeface="Times New Roman" pitchFamily="18" charset="0"/>
                <a:cs typeface="Simplified Arabic" pitchFamily="18" charset="-78"/>
              </a:endParaRPr>
            </a:p>
          </p:txBody>
        </p:sp>
        <p:sp>
          <p:nvSpPr>
            <p:cNvPr id="26642" name="TextBox 1"/>
            <p:cNvSpPr txBox="1">
              <a:spLocks noChangeArrowheads="1"/>
            </p:cNvSpPr>
            <p:nvPr/>
          </p:nvSpPr>
          <p:spPr bwMode="auto">
            <a:xfrm>
              <a:off x="5708855" y="2667000"/>
              <a:ext cx="2215945" cy="338554"/>
            </a:xfrm>
            <a:prstGeom prst="rect">
              <a:avLst/>
            </a:prstGeom>
            <a:solidFill>
              <a:schemeClr val="bg1"/>
            </a:solidFill>
            <a:ln w="9525">
              <a:noFill/>
              <a:miter lim="800000"/>
              <a:headEnd/>
              <a:tailEnd/>
            </a:ln>
          </p:spPr>
          <p:txBody>
            <a:bodyPr>
              <a:spAutoFit/>
            </a:bodyPr>
            <a:lstStyle/>
            <a:p>
              <a:pPr rtl="1"/>
              <a:r>
                <a:rPr lang="ar-KW" sz="1600" b="1">
                  <a:solidFill>
                    <a:srgbClr val="FF0000"/>
                  </a:solidFill>
                  <a:latin typeface="Simplified Arabic" pitchFamily="18" charset="-78"/>
                  <a:cs typeface="Simplified Arabic" pitchFamily="18" charset="-78"/>
                </a:rPr>
                <a:t>منتجات الرعاية الصحية</a:t>
              </a:r>
              <a:endParaRPr lang="en-US" sz="1600">
                <a:latin typeface="Simplified Arabic" pitchFamily="18" charset="-78"/>
                <a:ea typeface="Times New Roman" pitchFamily="18" charset="0"/>
                <a:cs typeface="Simplified Arabic" pitchFamily="18" charset="-78"/>
              </a:endParaRPr>
            </a:p>
          </p:txBody>
        </p:sp>
        <p:sp>
          <p:nvSpPr>
            <p:cNvPr id="26643" name="TextBox 1"/>
            <p:cNvSpPr txBox="1">
              <a:spLocks noChangeArrowheads="1"/>
            </p:cNvSpPr>
            <p:nvPr/>
          </p:nvSpPr>
          <p:spPr bwMode="auto">
            <a:xfrm>
              <a:off x="5562600" y="1828800"/>
              <a:ext cx="2215945" cy="338554"/>
            </a:xfrm>
            <a:prstGeom prst="rect">
              <a:avLst/>
            </a:prstGeom>
            <a:solidFill>
              <a:schemeClr val="bg1"/>
            </a:solidFill>
            <a:ln w="9525">
              <a:noFill/>
              <a:miter lim="800000"/>
              <a:headEnd/>
              <a:tailEnd/>
            </a:ln>
          </p:spPr>
          <p:txBody>
            <a:bodyPr>
              <a:spAutoFit/>
            </a:bodyPr>
            <a:lstStyle/>
            <a:p>
              <a:pPr rtl="1"/>
              <a:r>
                <a:rPr lang="ar-KW" sz="1600" b="1">
                  <a:solidFill>
                    <a:srgbClr val="FF0000"/>
                  </a:solidFill>
                  <a:latin typeface="Simplified Arabic" pitchFamily="18" charset="-78"/>
                  <a:cs typeface="Simplified Arabic" pitchFamily="18" charset="-78"/>
                </a:rPr>
                <a:t>الأدوية الطبية</a:t>
              </a:r>
              <a:endParaRPr lang="en-US" sz="1600">
                <a:latin typeface="Simplified Arabic" pitchFamily="18" charset="-78"/>
                <a:ea typeface="Times New Roman" pitchFamily="18" charset="0"/>
                <a:cs typeface="Simplified Arabic" pitchFamily="18" charset="-78"/>
              </a:endParaRPr>
            </a:p>
          </p:txBody>
        </p:sp>
        <p:sp>
          <p:nvSpPr>
            <p:cNvPr id="26644" name="TextBox 1"/>
            <p:cNvSpPr txBox="1">
              <a:spLocks noChangeArrowheads="1"/>
            </p:cNvSpPr>
            <p:nvPr/>
          </p:nvSpPr>
          <p:spPr bwMode="auto">
            <a:xfrm>
              <a:off x="381000" y="3352800"/>
              <a:ext cx="3048001" cy="707886"/>
            </a:xfrm>
            <a:prstGeom prst="rect">
              <a:avLst/>
            </a:prstGeom>
            <a:solidFill>
              <a:schemeClr val="bg1"/>
            </a:solidFill>
            <a:ln w="9525">
              <a:noFill/>
              <a:miter lim="800000"/>
              <a:headEnd/>
              <a:tailEnd/>
            </a:ln>
          </p:spPr>
          <p:txBody>
            <a:bodyPr>
              <a:spAutoFit/>
            </a:bodyPr>
            <a:lstStyle/>
            <a:p>
              <a:pPr algn="r" rtl="1">
                <a:lnSpc>
                  <a:spcPct val="250000"/>
                </a:lnSpc>
              </a:pPr>
              <a:r>
                <a:rPr lang="ar-KW" sz="1600" b="1">
                  <a:solidFill>
                    <a:srgbClr val="FF0000"/>
                  </a:solidFill>
                  <a:latin typeface="Simplified Arabic" pitchFamily="18" charset="-78"/>
                  <a:cs typeface="Simplified Arabic" pitchFamily="18" charset="-78"/>
                </a:rPr>
                <a:t>منتجات الأغذية الحلال (أغذية ومشروبات)</a:t>
              </a:r>
              <a:endParaRPr lang="en-US" sz="1600">
                <a:latin typeface="Simplified Arabic" pitchFamily="18" charset="-78"/>
                <a:ea typeface="Times New Roman" pitchFamily="18" charset="0"/>
                <a:cs typeface="Simplified Arabic" pitchFamily="18" charset="-78"/>
              </a:endParaRPr>
            </a:p>
          </p:txBody>
        </p:sp>
      </p:grpSp>
      <p:sp>
        <p:nvSpPr>
          <p:cNvPr id="26628" name="Rectangle 29"/>
          <p:cNvSpPr>
            <a:spLocks noChangeArrowheads="1"/>
          </p:cNvSpPr>
          <p:nvPr/>
        </p:nvSpPr>
        <p:spPr bwMode="auto">
          <a:xfrm>
            <a:off x="90488" y="6473825"/>
            <a:ext cx="3871912" cy="307975"/>
          </a:xfrm>
          <a:prstGeom prst="rect">
            <a:avLst/>
          </a:prstGeom>
          <a:noFill/>
          <a:ln w="9525">
            <a:noFill/>
            <a:miter lim="800000"/>
            <a:headEnd/>
            <a:tailEnd/>
          </a:ln>
        </p:spPr>
        <p:txBody>
          <a:bodyPr>
            <a:spAutoFit/>
          </a:bodyPr>
          <a:lstStyle/>
          <a:p>
            <a:pPr algn="just"/>
            <a:r>
              <a:rPr lang="en-US" sz="1400">
                <a:solidFill>
                  <a:srgbClr val="333333"/>
                </a:solidFill>
                <a:latin typeface="Times New Roman" pitchFamily="18" charset="0"/>
                <a:cs typeface="Times New Roman" pitchFamily="18" charset="0"/>
              </a:rPr>
              <a:t>Global market for Halal-potential products, 2005*</a:t>
            </a:r>
          </a:p>
        </p:txBody>
      </p:sp>
      <p:sp>
        <p:nvSpPr>
          <p:cNvPr id="26629" name="Rectangle 31"/>
          <p:cNvSpPr>
            <a:spLocks noChangeArrowheads="1"/>
          </p:cNvSpPr>
          <p:nvPr/>
        </p:nvSpPr>
        <p:spPr bwMode="auto">
          <a:xfrm>
            <a:off x="5562600" y="5457825"/>
            <a:ext cx="3581400" cy="1323975"/>
          </a:xfrm>
          <a:prstGeom prst="rect">
            <a:avLst/>
          </a:prstGeom>
          <a:noFill/>
          <a:ln w="9525">
            <a:noFill/>
            <a:miter lim="800000"/>
            <a:headEnd/>
            <a:tailEnd/>
          </a:ln>
        </p:spPr>
        <p:txBody>
          <a:bodyPr>
            <a:spAutoFit/>
          </a:bodyPr>
          <a:lstStyle/>
          <a:p>
            <a:pPr marL="455613" indent="-455613" defTabSz="893763">
              <a:tabLst>
                <a:tab pos="398463" algn="r"/>
              </a:tabLst>
            </a:pPr>
            <a:r>
              <a:rPr lang="en-US" sz="1000">
                <a:solidFill>
                  <a:srgbClr val="000000"/>
                </a:solidFill>
                <a:latin typeface="Calibri" pitchFamily="34" charset="0"/>
                <a:cs typeface="Arial" charset="0"/>
              </a:rPr>
              <a:t>Does not include Islamic Financial Services. Services involved in final product e.g. certification, logistics, R&amp;D are included in sectorial values</a:t>
            </a:r>
          </a:p>
          <a:p>
            <a:pPr marL="455613" indent="-455613" defTabSz="893763">
              <a:tabLst>
                <a:tab pos="398463" algn="r"/>
              </a:tabLst>
            </a:pPr>
            <a:r>
              <a:rPr lang="en-US" sz="1000">
                <a:solidFill>
                  <a:srgbClr val="000000"/>
                </a:solidFill>
                <a:latin typeface="Calibri" pitchFamily="34" charset="0"/>
                <a:cs typeface="Arial" charset="0"/>
              </a:rPr>
              <a:t>		Based on sales revenue</a:t>
            </a:r>
          </a:p>
          <a:p>
            <a:pPr marL="455613" indent="-455613" defTabSz="893763">
              <a:tabLst>
                <a:tab pos="398463" algn="r"/>
              </a:tabLst>
            </a:pPr>
            <a:r>
              <a:rPr lang="en-US" sz="1000">
                <a:solidFill>
                  <a:srgbClr val="000000"/>
                </a:solidFill>
                <a:latin typeface="Calibri" pitchFamily="34" charset="0"/>
                <a:cs typeface="Arial" charset="0"/>
              </a:rPr>
              <a:t>		Halal processed food is taken as 66% of the total based on world Halal meat consumption</a:t>
            </a:r>
          </a:p>
          <a:p>
            <a:pPr marL="455613" indent="-455613" defTabSz="893763">
              <a:tabLst>
                <a:tab pos="398463" algn="r"/>
              </a:tabLst>
            </a:pPr>
            <a:r>
              <a:rPr lang="en-US" sz="1000">
                <a:solidFill>
                  <a:srgbClr val="000000"/>
                </a:solidFill>
                <a:latin typeface="Calibri" pitchFamily="34" charset="0"/>
                <a:cs typeface="Arial" charset="0"/>
              </a:rPr>
              <a:t>		Only non-alcoholic beverages</a:t>
            </a:r>
          </a:p>
          <a:p>
            <a:pPr marL="455613" indent="-455613" defTabSz="893763">
              <a:tabLst>
                <a:tab pos="398463" algn="r"/>
              </a:tabLst>
            </a:pPr>
            <a:r>
              <a:rPr lang="en-US" sz="1000">
                <a:solidFill>
                  <a:srgbClr val="000000"/>
                </a:solidFill>
                <a:latin typeface="Calibri" pitchFamily="34" charset="0"/>
                <a:cs typeface="Arial" charset="0"/>
              </a:rPr>
              <a:t>	Source:	Euro monitor reports; FAOSTAT</a:t>
            </a:r>
          </a:p>
        </p:txBody>
      </p:sp>
      <p:sp>
        <p:nvSpPr>
          <p:cNvPr id="14" name="Rectangle 13"/>
          <p:cNvSpPr/>
          <p:nvPr/>
        </p:nvSpPr>
        <p:spPr>
          <a:xfrm>
            <a:off x="526976" y="228600"/>
            <a:ext cx="8388424" cy="68580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tabLst>
                <a:tab pos="2151063" algn="l"/>
                <a:tab pos="2238375" algn="l"/>
              </a:tabLst>
              <a:defRPr/>
            </a:pPr>
            <a:r>
              <a:rPr lang="ar-KW" sz="2800" b="1" dirty="0">
                <a:solidFill>
                  <a:schemeClr val="tx1"/>
                </a:solidFill>
                <a:latin typeface="Simplified Arabic" pitchFamily="18" charset="-78"/>
                <a:cs typeface="Simplified Arabic" pitchFamily="18" charset="-78"/>
              </a:rPr>
              <a:t>إمكانات سوق الحلال </a:t>
            </a:r>
            <a:r>
              <a:rPr lang="ar-KW" sz="2800" b="1" dirty="0">
                <a:solidFill>
                  <a:srgbClr val="FF0000"/>
                </a:solidFill>
                <a:latin typeface="Simplified Arabic" pitchFamily="18" charset="-78"/>
                <a:cs typeface="Simplified Arabic" pitchFamily="18" charset="-78"/>
              </a:rPr>
              <a:t>بقيمها</a:t>
            </a:r>
            <a:r>
              <a:rPr lang="ar-KW" sz="2800" b="1" dirty="0">
                <a:solidFill>
                  <a:schemeClr val="tx1"/>
                </a:solidFill>
                <a:latin typeface="Simplified Arabic" pitchFamily="18" charset="-78"/>
                <a:cs typeface="Simplified Arabic" pitchFamily="18" charset="-78"/>
              </a:rPr>
              <a:t> </a:t>
            </a:r>
            <a:r>
              <a:rPr lang="ar-KW" sz="2800" b="1" dirty="0">
                <a:solidFill>
                  <a:srgbClr val="FF0000"/>
                </a:solidFill>
                <a:latin typeface="Simplified Arabic" pitchFamily="18" charset="-78"/>
                <a:cs typeface="Simplified Arabic" pitchFamily="18" charset="-78"/>
              </a:rPr>
              <a:t>الكمية</a:t>
            </a:r>
            <a:r>
              <a:rPr lang="ar-KW" sz="2800" b="1" dirty="0">
                <a:solidFill>
                  <a:schemeClr val="tx1"/>
                </a:solidFill>
                <a:latin typeface="Simplified Arabic" pitchFamily="18" charset="-78"/>
                <a:cs typeface="Simplified Arabic" pitchFamily="18" charset="-78"/>
              </a:rPr>
              <a:t> حسب توزيع أربع قطاعات رئيسية*</a:t>
            </a:r>
            <a:endParaRPr lang="en-MY" sz="2800" b="1" dirty="0">
              <a:solidFill>
                <a:schemeClr val="tx1"/>
              </a:solidFill>
              <a:latin typeface="Simplified Arabic" pitchFamily="18" charset="-78"/>
              <a:ea typeface="ＭＳ Ｐゴシック" charset="-128"/>
              <a:cs typeface="Simplified Arabic" pitchFamily="18" charset="-78"/>
            </a:endParaRPr>
          </a:p>
        </p:txBody>
      </p:sp>
      <p:sp>
        <p:nvSpPr>
          <p:cNvPr id="26633" name="TextBox 1"/>
          <p:cNvSpPr txBox="1">
            <a:spLocks noChangeArrowheads="1"/>
          </p:cNvSpPr>
          <p:nvPr/>
        </p:nvSpPr>
        <p:spPr bwMode="auto">
          <a:xfrm>
            <a:off x="679450" y="2133600"/>
            <a:ext cx="2749550" cy="830263"/>
          </a:xfrm>
          <a:prstGeom prst="rect">
            <a:avLst/>
          </a:prstGeom>
          <a:noFill/>
          <a:ln w="9525">
            <a:noFill/>
            <a:miter lim="800000"/>
            <a:headEnd/>
            <a:tailEnd/>
          </a:ln>
        </p:spPr>
        <p:txBody>
          <a:bodyPr>
            <a:spAutoFit/>
          </a:bodyPr>
          <a:lstStyle/>
          <a:p>
            <a:pPr algn="ctr" rtl="1" eaLnBrk="0" hangingPunct="0"/>
            <a:r>
              <a:rPr lang="ar-KW" sz="2400" b="1">
                <a:latin typeface="Times New Roman" pitchFamily="18" charset="0"/>
              </a:rPr>
              <a:t>معظم التجارة الحلال هي </a:t>
            </a:r>
          </a:p>
          <a:p>
            <a:pPr algn="ctr" rtl="1" eaLnBrk="0" hangingPunct="0"/>
            <a:r>
              <a:rPr lang="ar-KW" sz="2400" b="1">
                <a:latin typeface="Times New Roman" pitchFamily="18" charset="0"/>
              </a:rPr>
              <a:t>في</a:t>
            </a:r>
            <a:endParaRPr lang="en-US" sz="2400" b="1">
              <a:latin typeface="Times New Roman" pitchFamily="18" charset="0"/>
            </a:endParaRPr>
          </a:p>
        </p:txBody>
      </p:sp>
      <p:sp>
        <p:nvSpPr>
          <p:cNvPr id="15" name="Striped Right Arrow 14"/>
          <p:cNvSpPr/>
          <p:nvPr/>
        </p:nvSpPr>
        <p:spPr bwMode="auto">
          <a:xfrm rot="5400000">
            <a:off x="1598726" y="3129076"/>
            <a:ext cx="923678" cy="590570"/>
          </a:xfrm>
          <a:prstGeom prst="stripedRightArrow">
            <a:avLst>
              <a:gd name="adj1" fmla="val 50000"/>
              <a:gd name="adj2" fmla="val 45785"/>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152400" y="6611938"/>
            <a:ext cx="3849688" cy="246062"/>
          </a:xfrm>
          <a:prstGeom prst="rect">
            <a:avLst/>
          </a:prstGeom>
          <a:noFill/>
          <a:ln w="9525">
            <a:noFill/>
            <a:miter lim="800000"/>
            <a:headEnd/>
            <a:tailEnd/>
          </a:ln>
        </p:spPr>
        <p:txBody>
          <a:bodyPr wrap="none">
            <a:spAutoFit/>
          </a:bodyPr>
          <a:lstStyle/>
          <a:p>
            <a:r>
              <a:rPr lang="en-US" sz="1000" i="1">
                <a:solidFill>
                  <a:srgbClr val="000000"/>
                </a:solidFill>
                <a:cs typeface="Arial" charset="0"/>
              </a:rPr>
              <a:t>Source : International Trade Centre; Trade Competitiveness Map</a:t>
            </a:r>
          </a:p>
        </p:txBody>
      </p:sp>
      <p:graphicFrame>
        <p:nvGraphicFramePr>
          <p:cNvPr id="3" name="Table 2"/>
          <p:cNvGraphicFramePr>
            <a:graphicFrameLocks noGrp="1"/>
          </p:cNvGraphicFramePr>
          <p:nvPr/>
        </p:nvGraphicFramePr>
        <p:xfrm>
          <a:off x="152400" y="914400"/>
          <a:ext cx="8791575" cy="5659440"/>
        </p:xfrm>
        <a:graphic>
          <a:graphicData uri="http://schemas.openxmlformats.org/drawingml/2006/table">
            <a:tbl>
              <a:tblPr/>
              <a:tblGrid>
                <a:gridCol w="2193925"/>
                <a:gridCol w="903288"/>
                <a:gridCol w="903287"/>
                <a:gridCol w="889000"/>
                <a:gridCol w="890588"/>
                <a:gridCol w="901700"/>
                <a:gridCol w="901700"/>
                <a:gridCol w="1208087"/>
              </a:tblGrid>
              <a:tr h="4413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البلدان</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السعودية</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الإمارات</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تركيا</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مصر</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الكويت</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قطر</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ar-KW" sz="1400" b="1" i="0" u="none" strike="noStrike" cap="none" normalizeH="0" baseline="0" dirty="0" smtClean="0">
                          <a:ln>
                            <a:noFill/>
                          </a:ln>
                          <a:solidFill>
                            <a:srgbClr val="000000"/>
                          </a:solidFill>
                          <a:effectLst/>
                          <a:latin typeface="Calibri" charset="0"/>
                          <a:ea typeface="ＭＳ Ｐゴシック" charset="-128"/>
                        </a:rPr>
                        <a:t>المجموع</a:t>
                      </a:r>
                      <a:endParaRPr kumimoji="0" lang="en-US" sz="14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9C3"/>
                    </a:solidFill>
                  </a:tcPr>
                </a:tc>
              </a:tr>
              <a:tr h="2936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Live animals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113,538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263,997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33,666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68,365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73,926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46,638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600,130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Meat &amp; edible meat offal</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1,302,153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751,671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1,600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539,750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473,003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152,405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3,220,582</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739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ＭＳ Ｐゴシック" charset="-128"/>
                        </a:rPr>
                        <a:t>Dairy products, eggs, honey, edible animal product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629,539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458,108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116,815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406,278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113,782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44,528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1,769,050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159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Products of animal origin</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7,606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2,617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28,949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17,615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515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279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57,581</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23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Edible vegetables &amp; certain roots, tubers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163,677</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438,228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246,078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306,488</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79,274</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48,490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1,282,235</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69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Animal, vegetable fats &amp; oils, cleavage products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460,376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427,054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1,094,076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1,096,879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85,977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19,468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3,183,830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12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Meat, fish &amp; seafood food preparation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140,196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115,687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3,036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119,465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63,626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20,543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462,553</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Miscellaneous edible preparation</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341,480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267,569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328,770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61,043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70,852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31,816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1,101,530</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619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Calibri" charset="0"/>
                          <a:ea typeface="ＭＳ Ｐゴシック" charset="-128"/>
                        </a:rPr>
                        <a:t>Essential oils, perfumes, cosmetics, toiletries</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727,097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1,304,134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839,551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155,801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127,783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        54,401 </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charset="0"/>
                          <a:ea typeface="ＭＳ Ｐゴシック" charset="-128"/>
                        </a:rPr>
                        <a:t>3,208,767</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r>
              <a:tr h="3619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ar-KW" sz="1600" b="1" i="0" u="none" strike="noStrike" cap="none" normalizeH="0" baseline="0" dirty="0" smtClean="0">
                          <a:ln>
                            <a:noFill/>
                          </a:ln>
                          <a:solidFill>
                            <a:srgbClr val="000000"/>
                          </a:solidFill>
                          <a:effectLst/>
                          <a:latin typeface="Calibri" charset="0"/>
                          <a:ea typeface="ＭＳ Ｐゴシック" charset="-128"/>
                        </a:rPr>
                        <a:t>المجموع</a:t>
                      </a:r>
                      <a:endParaRPr kumimoji="0" lang="en-US" sz="1600" b="1" i="0" u="none" strike="noStrike" cap="none" normalizeH="0" baseline="0" dirty="0" smtClean="0">
                        <a:ln>
                          <a:noFill/>
                        </a:ln>
                        <a:solidFill>
                          <a:srgbClr val="000000"/>
                        </a:solidFill>
                        <a:effectLst/>
                        <a:latin typeface="Calibri" charset="0"/>
                        <a:ea typeface="ＭＳ Ｐゴシック" charset="-128"/>
                      </a:endParaRP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9694"/>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3.8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4.1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2.7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2.8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1.1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charset="0"/>
                          <a:ea typeface="ＭＳ Ｐゴシック" charset="-128"/>
                        </a:rPr>
                        <a:t>418 M</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charset="0"/>
                          <a:ea typeface="ＭＳ Ｐゴシック" charset="-128"/>
                        </a:rPr>
                        <a:t>14.9 B</a:t>
                      </a:r>
                    </a:p>
                  </a:txBody>
                  <a:tcPr marL="8006" marR="8006" marT="8006"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C090"/>
                    </a:solidFill>
                  </a:tcPr>
                </a:tc>
              </a:tr>
            </a:tbl>
          </a:graphicData>
        </a:graphic>
      </p:graphicFrame>
      <p:sp>
        <p:nvSpPr>
          <p:cNvPr id="4" name="Rectangle 3"/>
          <p:cNvSpPr/>
          <p:nvPr/>
        </p:nvSpPr>
        <p:spPr>
          <a:xfrm>
            <a:off x="381000" y="77688"/>
            <a:ext cx="8388424" cy="83671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KW" sz="2800" b="1" dirty="0">
                <a:solidFill>
                  <a:schemeClr val="tx1"/>
                </a:solidFill>
                <a:ea typeface="ＭＳ Ｐゴシック" charset="-128"/>
              </a:rPr>
              <a:t>الأداء التجاري: مستوردات الشرق الأوسط </a:t>
            </a:r>
            <a:r>
              <a:rPr lang="ar-KW" sz="2800" b="1" dirty="0">
                <a:solidFill>
                  <a:schemeClr val="accent6">
                    <a:lumMod val="75000"/>
                  </a:schemeClr>
                </a:solidFill>
                <a:ea typeface="ＭＳ Ｐゴシック" charset="-128"/>
              </a:rPr>
              <a:t>بقيمها النقدية</a:t>
            </a:r>
            <a:endParaRPr lang="en-US" sz="2800" b="1" dirty="0">
              <a:solidFill>
                <a:schemeClr val="accent6">
                  <a:lumMod val="75000"/>
                </a:schemeClr>
              </a:solidFill>
              <a:ea typeface="ＭＳ Ｐゴシック" charset="-128"/>
            </a:endParaRPr>
          </a:p>
          <a:p>
            <a:pPr algn="ctr">
              <a:defRPr/>
            </a:pPr>
            <a:r>
              <a:rPr lang="en-US" sz="2000" b="1" dirty="0">
                <a:solidFill>
                  <a:schemeClr val="tx1"/>
                </a:solidFill>
                <a:ea typeface="ＭＳ Ｐゴシック" charset="-128"/>
              </a:rPr>
              <a:t>(2009, in USD millions)</a:t>
            </a:r>
            <a:endParaRPr lang="en-MY" sz="4000" b="1" dirty="0">
              <a:solidFill>
                <a:schemeClr val="tx1"/>
              </a:solidFill>
              <a:ea typeface="ＭＳ Ｐゴシック" charset="-128"/>
            </a:endParaRPr>
          </a:p>
        </p:txBody>
      </p:sp>
      <p:sp>
        <p:nvSpPr>
          <p:cNvPr id="27764" name="Donut 4"/>
          <p:cNvSpPr>
            <a:spLocks noChangeArrowheads="1"/>
          </p:cNvSpPr>
          <p:nvPr/>
        </p:nvSpPr>
        <p:spPr bwMode="auto">
          <a:xfrm>
            <a:off x="8153400" y="16764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27765" name="Donut 5"/>
          <p:cNvSpPr>
            <a:spLocks noChangeArrowheads="1"/>
          </p:cNvSpPr>
          <p:nvPr/>
        </p:nvSpPr>
        <p:spPr bwMode="auto">
          <a:xfrm>
            <a:off x="8153400" y="57912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27766" name="Donut 6"/>
          <p:cNvSpPr>
            <a:spLocks noChangeArrowheads="1"/>
          </p:cNvSpPr>
          <p:nvPr/>
        </p:nvSpPr>
        <p:spPr bwMode="auto">
          <a:xfrm>
            <a:off x="8153400" y="4038600"/>
            <a:ext cx="838200" cy="533400"/>
          </a:xfrm>
          <a:custGeom>
            <a:avLst/>
            <a:gdLst>
              <a:gd name="T0" fmla="*/ 419100 w 838200"/>
              <a:gd name="T1" fmla="*/ 0 h 533400"/>
              <a:gd name="T2" fmla="*/ 122752 w 838200"/>
              <a:gd name="T3" fmla="*/ 78115 h 533400"/>
              <a:gd name="T4" fmla="*/ 0 w 838200"/>
              <a:gd name="T5" fmla="*/ 266700 h 533400"/>
              <a:gd name="T6" fmla="*/ 122752 w 838200"/>
              <a:gd name="T7" fmla="*/ 455285 h 533400"/>
              <a:gd name="T8" fmla="*/ 419100 w 838200"/>
              <a:gd name="T9" fmla="*/ 533400 h 533400"/>
              <a:gd name="T10" fmla="*/ 715448 w 838200"/>
              <a:gd name="T11" fmla="*/ 455285 h 533400"/>
              <a:gd name="T12" fmla="*/ 838200 w 838200"/>
              <a:gd name="T13" fmla="*/ 266700 h 533400"/>
              <a:gd name="T14" fmla="*/ 715448 w 838200"/>
              <a:gd name="T15" fmla="*/ 78115 h 533400"/>
              <a:gd name="T16" fmla="*/ 0 60000 65536"/>
              <a:gd name="T17" fmla="*/ 0 60000 65536"/>
              <a:gd name="T18" fmla="*/ 0 60000 65536"/>
              <a:gd name="T19" fmla="*/ 0 60000 65536"/>
              <a:gd name="T20" fmla="*/ 0 60000 65536"/>
              <a:gd name="T21" fmla="*/ 0 60000 65536"/>
              <a:gd name="T22" fmla="*/ 0 60000 65536"/>
              <a:gd name="T23" fmla="*/ 0 60000 65536"/>
              <a:gd name="T24" fmla="*/ 122752 w 838200"/>
              <a:gd name="T25" fmla="*/ 78115 h 533400"/>
              <a:gd name="T26" fmla="*/ 715448 w 838200"/>
              <a:gd name="T27" fmla="*/ 455285 h 533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8200" h="533400">
                <a:moveTo>
                  <a:pt x="0" y="266700"/>
                </a:moveTo>
                <a:lnTo>
                  <a:pt x="0" y="266700"/>
                </a:lnTo>
                <a:cubicBezTo>
                  <a:pt x="0" y="119405"/>
                  <a:pt x="187637" y="0"/>
                  <a:pt x="419099" y="0"/>
                </a:cubicBezTo>
                <a:cubicBezTo>
                  <a:pt x="650562" y="0"/>
                  <a:pt x="838200" y="119405"/>
                  <a:pt x="838200" y="266700"/>
                </a:cubicBezTo>
                <a:cubicBezTo>
                  <a:pt x="838200" y="413994"/>
                  <a:pt x="650562" y="533399"/>
                  <a:pt x="419100" y="533400"/>
                </a:cubicBezTo>
                <a:cubicBezTo>
                  <a:pt x="187637" y="533400"/>
                  <a:pt x="0" y="413994"/>
                  <a:pt x="0" y="266700"/>
                </a:cubicBezTo>
                <a:close/>
                <a:moveTo>
                  <a:pt x="0" y="266700"/>
                </a:moveTo>
                <a:lnTo>
                  <a:pt x="0" y="266700"/>
                </a:lnTo>
                <a:cubicBezTo>
                  <a:pt x="0" y="413994"/>
                  <a:pt x="187637" y="533399"/>
                  <a:pt x="419099" y="533400"/>
                </a:cubicBezTo>
                <a:lnTo>
                  <a:pt x="419100" y="533400"/>
                </a:lnTo>
                <a:cubicBezTo>
                  <a:pt x="650562" y="533399"/>
                  <a:pt x="838200" y="413994"/>
                  <a:pt x="838200" y="266700"/>
                </a:cubicBezTo>
                <a:cubicBezTo>
                  <a:pt x="838200" y="119405"/>
                  <a:pt x="650562" y="0"/>
                  <a:pt x="419100" y="0"/>
                </a:cubicBezTo>
                <a:lnTo>
                  <a:pt x="419099" y="0"/>
                </a:lnTo>
                <a:cubicBezTo>
                  <a:pt x="187637" y="0"/>
                  <a:pt x="0" y="119405"/>
                  <a:pt x="0" y="266699"/>
                </a:cubicBezTo>
                <a:lnTo>
                  <a:pt x="0" y="266700"/>
                </a:lnTo>
                <a:close/>
              </a:path>
            </a:pathLst>
          </a:custGeom>
          <a:gradFill rotWithShape="1">
            <a:gsLst>
              <a:gs pos="0">
                <a:srgbClr val="3A7CCB"/>
              </a:gs>
              <a:gs pos="20000">
                <a:srgbClr val="3C7BC7"/>
              </a:gs>
              <a:gs pos="100000">
                <a:srgbClr val="2C5D98"/>
              </a:gs>
            </a:gsLst>
            <a:lin ang="5400000"/>
          </a:gradFill>
          <a:ln w="9525">
            <a:solidFill>
              <a:srgbClr val="FF0000"/>
            </a:solidFill>
            <a:miter lim="800000"/>
            <a:headEnd/>
            <a:tailEnd/>
          </a:ln>
          <a:effectLst>
            <a:outerShdw dist="23000" dir="5400000" rotWithShape="0">
              <a:srgbClr val="808080">
                <a:alpha val="34998"/>
              </a:srgbClr>
            </a:outerShdw>
          </a:effectLst>
        </p:spPr>
        <p:txBody>
          <a:bodyPr anchor="ctr"/>
          <a:lstStyle/>
          <a:p>
            <a:endParaRPr lang="en-IN"/>
          </a:p>
        </p:txBody>
      </p:sp>
      <p:sp>
        <p:nvSpPr>
          <p:cNvPr id="8" name="Rectangle 7"/>
          <p:cNvSpPr/>
          <p:nvPr/>
        </p:nvSpPr>
        <p:spPr>
          <a:xfrm>
            <a:off x="76200" y="1752600"/>
            <a:ext cx="2209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
        <p:nvSpPr>
          <p:cNvPr id="9" name="Rectangle 8"/>
          <p:cNvSpPr/>
          <p:nvPr/>
        </p:nvSpPr>
        <p:spPr>
          <a:xfrm>
            <a:off x="76200" y="3962400"/>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
        <p:nvSpPr>
          <p:cNvPr id="10" name="Rectangle 9"/>
          <p:cNvSpPr/>
          <p:nvPr/>
        </p:nvSpPr>
        <p:spPr>
          <a:xfrm>
            <a:off x="76200" y="5715000"/>
            <a:ext cx="2209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KW"/>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561975" y="242888"/>
            <a:ext cx="8221663" cy="914400"/>
          </a:xfrm>
          <a:prstGeom prst="rect">
            <a:avLst/>
          </a:prstGeom>
          <a:noFill/>
          <a:ln w="9525">
            <a:noFill/>
            <a:miter lim="800000"/>
            <a:headEnd/>
            <a:tailEnd/>
          </a:ln>
        </p:spPr>
        <p:txBody>
          <a:bodyPr anchor="ctr"/>
          <a:lstStyle/>
          <a:p>
            <a:pPr algn="just" rtl="1"/>
            <a:r>
              <a:rPr lang="ar-SA" sz="2800" b="1">
                <a:latin typeface="Simplified Arabic" pitchFamily="18" charset="-78"/>
                <a:cs typeface="Simplified Arabic" pitchFamily="18" charset="-78"/>
              </a:rPr>
              <a:t>6</a:t>
            </a:r>
            <a:r>
              <a:rPr lang="ar-KW" sz="2800" b="1">
                <a:latin typeface="Simplified Arabic" pitchFamily="18" charset="-78"/>
                <a:cs typeface="Simplified Arabic" pitchFamily="18" charset="-78"/>
              </a:rPr>
              <a:t> توقعات رئيسية تشجع النجاح في الاستثمار في صناعة الحلال</a:t>
            </a:r>
            <a:endParaRPr lang="en-US" sz="2800" b="1">
              <a:latin typeface="Simplified Arabic" pitchFamily="18" charset="-78"/>
              <a:cs typeface="Simplified Arabic" pitchFamily="18" charset="-78"/>
            </a:endParaRPr>
          </a:p>
        </p:txBody>
      </p:sp>
      <p:grpSp>
        <p:nvGrpSpPr>
          <p:cNvPr id="2" name="Group 33"/>
          <p:cNvGrpSpPr>
            <a:grpSpLocks/>
          </p:cNvGrpSpPr>
          <p:nvPr/>
        </p:nvGrpSpPr>
        <p:grpSpPr bwMode="auto">
          <a:xfrm>
            <a:off x="96838" y="928688"/>
            <a:ext cx="8940800" cy="754062"/>
            <a:chOff x="76200" y="1295400"/>
            <a:chExt cx="8940803" cy="754063"/>
          </a:xfrm>
        </p:grpSpPr>
        <p:grpSp>
          <p:nvGrpSpPr>
            <p:cNvPr id="3" name="Group 64"/>
            <p:cNvGrpSpPr>
              <a:grpSpLocks/>
            </p:cNvGrpSpPr>
            <p:nvPr/>
          </p:nvGrpSpPr>
          <p:grpSpPr bwMode="auto">
            <a:xfrm>
              <a:off x="6019802" y="1295400"/>
              <a:ext cx="2997201" cy="754063"/>
              <a:chOff x="4137542" y="1131822"/>
              <a:chExt cx="1958485" cy="538962"/>
            </a:xfrm>
          </p:grpSpPr>
          <p:sp>
            <p:nvSpPr>
              <p:cNvPr id="68" name="Rounded Rectangle 67"/>
              <p:cNvSpPr/>
              <p:nvPr/>
            </p:nvSpPr>
            <p:spPr>
              <a:xfrm>
                <a:off x="4137542" y="1131822"/>
                <a:ext cx="1958485" cy="538962"/>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69" name="Rounded Rectangle 8"/>
              <p:cNvSpPr/>
              <p:nvPr/>
            </p:nvSpPr>
            <p:spPr>
              <a:xfrm>
                <a:off x="4195633" y="1157919"/>
                <a:ext cx="1874461" cy="486768"/>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endParaRPr lang="en-US" sz="2400" b="1" dirty="0">
                  <a:solidFill>
                    <a:schemeClr val="tx1"/>
                  </a:solidFill>
                  <a:latin typeface="Simplified Arabic" pitchFamily="18" charset="-78"/>
                  <a:cs typeface="Simplified Arabic" pitchFamily="18" charset="-78"/>
                </a:endParaRPr>
              </a:p>
            </p:txBody>
          </p:sp>
        </p:grpSp>
        <p:sp>
          <p:nvSpPr>
            <p:cNvPr id="66" name="Rounded Rectangle 4"/>
            <p:cNvSpPr/>
            <p:nvPr/>
          </p:nvSpPr>
          <p:spPr>
            <a:xfrm>
              <a:off x="5808664" y="1319212"/>
              <a:ext cx="3106739" cy="614364"/>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defTabSz="666750" rtl="1">
                <a:lnSpc>
                  <a:spcPct val="150000"/>
                </a:lnSpc>
                <a:spcAft>
                  <a:spcPct val="35000"/>
                </a:spcAft>
                <a:defRPr/>
              </a:pPr>
              <a:r>
                <a:rPr lang="ar-KW" b="1" dirty="0">
                  <a:solidFill>
                    <a:schemeClr val="tx1"/>
                  </a:solidFill>
                  <a:latin typeface="Simplified Arabic" pitchFamily="18" charset="-78"/>
                  <a:cs typeface="Simplified Arabic" pitchFamily="18" charset="-78"/>
                </a:rPr>
                <a:t>2 مليار مسلم بحلول عام </a:t>
              </a:r>
              <a:r>
                <a:rPr lang="en-US" b="1" dirty="0" smtClean="0">
                  <a:solidFill>
                    <a:schemeClr val="tx1"/>
                  </a:solidFill>
                  <a:latin typeface="Simplified Arabic" pitchFamily="18" charset="-78"/>
                  <a:cs typeface="Simplified Arabic" pitchFamily="18" charset="-78"/>
                </a:rPr>
                <a:t>2020</a:t>
              </a:r>
              <a:endParaRPr lang="en-US" b="1" dirty="0">
                <a:solidFill>
                  <a:schemeClr val="tx1"/>
                </a:solidFill>
                <a:latin typeface="Simplified Arabic" pitchFamily="18" charset="-78"/>
                <a:cs typeface="Simplified Arabic" pitchFamily="18" charset="-78"/>
              </a:endParaRPr>
            </a:p>
          </p:txBody>
        </p:sp>
        <p:sp>
          <p:nvSpPr>
            <p:cNvPr id="67" name="Rounded Rectangle 4"/>
            <p:cNvSpPr/>
            <p:nvPr/>
          </p:nvSpPr>
          <p:spPr>
            <a:xfrm>
              <a:off x="76200" y="1371600"/>
              <a:ext cx="5997577" cy="612776"/>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889000" rtl="1">
                <a:lnSpc>
                  <a:spcPct val="90000"/>
                </a:lnSpc>
                <a:spcAft>
                  <a:spcPct val="35000"/>
                </a:spcAft>
                <a:defRPr/>
              </a:pPr>
              <a:r>
                <a:rPr lang="ar-KW" b="1" dirty="0">
                  <a:solidFill>
                    <a:schemeClr val="tx1"/>
                  </a:solidFill>
                  <a:latin typeface="Simplified Arabic" pitchFamily="18" charset="-78"/>
                  <a:cs typeface="Simplified Arabic" pitchFamily="18" charset="-78"/>
                </a:rPr>
                <a:t>نمو في عدد سكان المسلمين، والذي يعتبر السوق الأولي للأغذية الحلال</a:t>
              </a:r>
              <a:endParaRPr lang="en-US" b="1" dirty="0">
                <a:solidFill>
                  <a:schemeClr val="tx1"/>
                </a:solidFill>
                <a:latin typeface="Simplified Arabic" pitchFamily="18" charset="-78"/>
                <a:cs typeface="Simplified Arabic" pitchFamily="18" charset="-78"/>
              </a:endParaRPr>
            </a:p>
          </p:txBody>
        </p:sp>
      </p:grpSp>
      <p:grpSp>
        <p:nvGrpSpPr>
          <p:cNvPr id="4" name="Group 34"/>
          <p:cNvGrpSpPr>
            <a:grpSpLocks/>
          </p:cNvGrpSpPr>
          <p:nvPr/>
        </p:nvGrpSpPr>
        <p:grpSpPr bwMode="auto">
          <a:xfrm>
            <a:off x="96838" y="4586288"/>
            <a:ext cx="8891587" cy="963612"/>
            <a:chOff x="176213" y="5638800"/>
            <a:chExt cx="8891587" cy="963613"/>
          </a:xfrm>
        </p:grpSpPr>
        <p:grpSp>
          <p:nvGrpSpPr>
            <p:cNvPr id="5" name="Group 59"/>
            <p:cNvGrpSpPr>
              <a:grpSpLocks/>
            </p:cNvGrpSpPr>
            <p:nvPr/>
          </p:nvGrpSpPr>
          <p:grpSpPr bwMode="auto">
            <a:xfrm>
              <a:off x="6061075" y="5638800"/>
              <a:ext cx="3006725" cy="963613"/>
              <a:chOff x="4195813" y="1812005"/>
              <a:chExt cx="1932071" cy="964290"/>
            </a:xfrm>
          </p:grpSpPr>
          <p:sp>
            <p:nvSpPr>
              <p:cNvPr id="63" name="Rounded Rectangle 62"/>
              <p:cNvSpPr/>
              <p:nvPr/>
            </p:nvSpPr>
            <p:spPr>
              <a:xfrm>
                <a:off x="4201934" y="1812005"/>
                <a:ext cx="1925950" cy="811783"/>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64" name="Rounded Rectangle 12"/>
              <p:cNvSpPr/>
              <p:nvPr/>
            </p:nvSpPr>
            <p:spPr>
              <a:xfrm>
                <a:off x="4195813" y="2290178"/>
                <a:ext cx="1873926" cy="486117"/>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endParaRPr lang="en-US" sz="2400" b="1" dirty="0">
                  <a:solidFill>
                    <a:schemeClr val="tx1"/>
                  </a:solidFill>
                  <a:latin typeface="Simplified Arabic" pitchFamily="18" charset="-78"/>
                  <a:cs typeface="Simplified Arabic" pitchFamily="18" charset="-78"/>
                </a:endParaRPr>
              </a:p>
            </p:txBody>
          </p:sp>
        </p:grpSp>
        <p:sp>
          <p:nvSpPr>
            <p:cNvPr id="61" name="Rounded Rectangle 4"/>
            <p:cNvSpPr/>
            <p:nvPr/>
          </p:nvSpPr>
          <p:spPr>
            <a:xfrm>
              <a:off x="6086475" y="5791200"/>
              <a:ext cx="2844800" cy="771526"/>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r>
                <a:rPr lang="ar-KW" sz="2400" b="1" dirty="0">
                  <a:solidFill>
                    <a:schemeClr val="tx1"/>
                  </a:solidFill>
                  <a:latin typeface="Simplified Arabic" pitchFamily="18" charset="-78"/>
                  <a:cs typeface="Simplified Arabic" pitchFamily="18" charset="-78"/>
                </a:rPr>
                <a:t>ضمان وكفالة</a:t>
              </a:r>
              <a:endParaRPr lang="en-US" sz="2400" b="1" dirty="0">
                <a:solidFill>
                  <a:schemeClr val="tx1"/>
                </a:solidFill>
                <a:latin typeface="Simplified Arabic" pitchFamily="18" charset="-78"/>
                <a:cs typeface="Simplified Arabic" pitchFamily="18" charset="-78"/>
              </a:endParaRPr>
            </a:p>
          </p:txBody>
        </p:sp>
        <p:sp>
          <p:nvSpPr>
            <p:cNvPr id="28703" name="Rectangle 61"/>
            <p:cNvSpPr>
              <a:spLocks noChangeArrowheads="1"/>
            </p:cNvSpPr>
            <p:nvPr/>
          </p:nvSpPr>
          <p:spPr bwMode="auto">
            <a:xfrm>
              <a:off x="176213" y="5712970"/>
              <a:ext cx="5767387" cy="840230"/>
            </a:xfrm>
            <a:prstGeom prst="rect">
              <a:avLst/>
            </a:prstGeom>
            <a:noFill/>
            <a:ln w="9525">
              <a:noFill/>
              <a:miter lim="800000"/>
              <a:headEnd/>
              <a:tailEnd/>
            </a:ln>
          </p:spPr>
          <p:txBody>
            <a:bodyPr>
              <a:spAutoFit/>
            </a:bodyPr>
            <a:lstStyle/>
            <a:p>
              <a:pPr algn="just" defTabSz="889000" rtl="1">
                <a:lnSpc>
                  <a:spcPct val="90000"/>
                </a:lnSpc>
                <a:spcAft>
                  <a:spcPct val="35000"/>
                </a:spcAft>
              </a:pPr>
              <a:r>
                <a:rPr lang="ar-KW" b="1">
                  <a:latin typeface="Simplified Arabic" pitchFamily="18" charset="-78"/>
                  <a:cs typeface="Simplified Arabic" pitchFamily="18" charset="-78"/>
                </a:rPr>
                <a:t>بسبب حوادث في المواد الغذائية المسوقة باعتبارها حلال لكنها فشلت في تلبية متطلبات الحلال مما يحفز على إقامة خدمات التأمين وضمان منتجات الحلال الحقيقية</a:t>
              </a:r>
              <a:endParaRPr lang="en-US" b="1">
                <a:latin typeface="Simplified Arabic" pitchFamily="18" charset="-78"/>
                <a:cs typeface="Simplified Arabic" pitchFamily="18" charset="-78"/>
              </a:endParaRPr>
            </a:p>
          </p:txBody>
        </p:sp>
      </p:grpSp>
      <p:grpSp>
        <p:nvGrpSpPr>
          <p:cNvPr id="6" name="Group 35"/>
          <p:cNvGrpSpPr>
            <a:grpSpLocks/>
          </p:cNvGrpSpPr>
          <p:nvPr/>
        </p:nvGrpSpPr>
        <p:grpSpPr bwMode="auto">
          <a:xfrm>
            <a:off x="96838" y="1876425"/>
            <a:ext cx="8950325" cy="1038225"/>
            <a:chOff x="76200" y="2547938"/>
            <a:chExt cx="8940800" cy="1038224"/>
          </a:xfrm>
        </p:grpSpPr>
        <p:grpSp>
          <p:nvGrpSpPr>
            <p:cNvPr id="7" name="Group 53"/>
            <p:cNvGrpSpPr>
              <a:grpSpLocks/>
            </p:cNvGrpSpPr>
            <p:nvPr/>
          </p:nvGrpSpPr>
          <p:grpSpPr bwMode="auto">
            <a:xfrm>
              <a:off x="6013475" y="2590800"/>
              <a:ext cx="3003525" cy="995362"/>
              <a:chOff x="4127637" y="82515"/>
              <a:chExt cx="1941705" cy="996048"/>
            </a:xfrm>
          </p:grpSpPr>
          <p:sp>
            <p:nvSpPr>
              <p:cNvPr id="58" name="Rounded Rectangle 57"/>
              <p:cNvSpPr/>
              <p:nvPr/>
            </p:nvSpPr>
            <p:spPr>
              <a:xfrm>
                <a:off x="4127637" y="82516"/>
                <a:ext cx="1919151" cy="610020"/>
              </a:xfrm>
              <a:prstGeom prst="roundRect">
                <a:avLst/>
              </a:prstGeom>
              <a:solidFill>
                <a:srgbClr val="D07C7A"/>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59" name="Rounded Rectangle 6"/>
              <p:cNvSpPr/>
              <p:nvPr/>
            </p:nvSpPr>
            <p:spPr>
              <a:xfrm>
                <a:off x="4196324" y="592454"/>
                <a:ext cx="1873018" cy="486109"/>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endParaRPr lang="en-US" sz="2400" b="1" dirty="0">
                  <a:solidFill>
                    <a:schemeClr val="tx1"/>
                  </a:solidFill>
                  <a:latin typeface="Simplified Arabic" pitchFamily="18" charset="-78"/>
                  <a:cs typeface="Simplified Arabic" pitchFamily="18" charset="-78"/>
                </a:endParaRPr>
              </a:p>
            </p:txBody>
          </p:sp>
        </p:grpSp>
        <p:sp>
          <p:nvSpPr>
            <p:cNvPr id="55" name="Rounded Rectangle 4"/>
            <p:cNvSpPr/>
            <p:nvPr/>
          </p:nvSpPr>
          <p:spPr>
            <a:xfrm>
              <a:off x="6013475" y="2590801"/>
              <a:ext cx="2902033" cy="536574"/>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150000"/>
                </a:lnSpc>
                <a:spcAft>
                  <a:spcPct val="35000"/>
                </a:spcAft>
                <a:defRPr/>
              </a:pPr>
              <a:r>
                <a:rPr lang="ar-KW" sz="2400" b="1" dirty="0">
                  <a:solidFill>
                    <a:schemeClr val="tx1"/>
                  </a:solidFill>
                  <a:latin typeface="Simplified Arabic" pitchFamily="18" charset="-78"/>
                  <a:cs typeface="Simplified Arabic" pitchFamily="18" charset="-78"/>
                </a:rPr>
                <a:t>حياة راقية</a:t>
              </a:r>
              <a:endParaRPr lang="en-US" sz="2400" b="1" dirty="0">
                <a:solidFill>
                  <a:schemeClr val="tx1"/>
                </a:solidFill>
                <a:latin typeface="Simplified Arabic" pitchFamily="18" charset="-78"/>
                <a:cs typeface="Simplified Arabic" pitchFamily="18" charset="-78"/>
              </a:endParaRPr>
            </a:p>
          </p:txBody>
        </p:sp>
        <p:sp>
          <p:nvSpPr>
            <p:cNvPr id="56" name="Rounded Rectangle 6"/>
            <p:cNvSpPr/>
            <p:nvPr/>
          </p:nvSpPr>
          <p:spPr>
            <a:xfrm>
              <a:off x="76200" y="2547938"/>
              <a:ext cx="5783451" cy="619124"/>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defTabSz="889000" rtl="1">
                <a:lnSpc>
                  <a:spcPct val="90000"/>
                </a:lnSpc>
                <a:spcAft>
                  <a:spcPct val="35000"/>
                </a:spcAft>
                <a:defRPr/>
              </a:pPr>
              <a:endParaRPr lang="en-US" sz="2400" b="1" u="sng" dirty="0">
                <a:solidFill>
                  <a:schemeClr val="tx1"/>
                </a:solidFill>
                <a:latin typeface="Simplified Arabic" pitchFamily="18" charset="-78"/>
                <a:cs typeface="Simplified Arabic" pitchFamily="18" charset="-78"/>
              </a:endParaRPr>
            </a:p>
          </p:txBody>
        </p:sp>
        <p:sp>
          <p:nvSpPr>
            <p:cNvPr id="28698" name="Rectangle 56"/>
            <p:cNvSpPr>
              <a:spLocks noChangeArrowheads="1"/>
            </p:cNvSpPr>
            <p:nvPr/>
          </p:nvSpPr>
          <p:spPr bwMode="auto">
            <a:xfrm>
              <a:off x="2135188" y="2774950"/>
              <a:ext cx="3714750" cy="349250"/>
            </a:xfrm>
            <a:prstGeom prst="rect">
              <a:avLst/>
            </a:prstGeom>
            <a:noFill/>
            <a:ln w="9525">
              <a:noFill/>
              <a:miter lim="800000"/>
              <a:headEnd/>
              <a:tailEnd/>
            </a:ln>
          </p:spPr>
          <p:txBody>
            <a:bodyPr wrap="none">
              <a:spAutoFit/>
            </a:bodyPr>
            <a:lstStyle/>
            <a:p>
              <a:pPr algn="just" defTabSz="889000" rtl="1">
                <a:lnSpc>
                  <a:spcPct val="90000"/>
                </a:lnSpc>
                <a:spcAft>
                  <a:spcPct val="35000"/>
                </a:spcAft>
              </a:pPr>
              <a:r>
                <a:rPr lang="ar-KW" b="1">
                  <a:latin typeface="Simplified Arabic" pitchFamily="18" charset="-78"/>
                  <a:cs typeface="Simplified Arabic" pitchFamily="18" charset="-78"/>
                </a:rPr>
                <a:t>ارتفاع الدخل في الأسواق الأولية للأغذية الحلال</a:t>
              </a:r>
              <a:endParaRPr lang="en-US" b="1">
                <a:latin typeface="Simplified Arabic" pitchFamily="18" charset="-78"/>
                <a:cs typeface="Simplified Arabic" pitchFamily="18" charset="-78"/>
              </a:endParaRPr>
            </a:p>
          </p:txBody>
        </p:sp>
      </p:grpSp>
      <p:grpSp>
        <p:nvGrpSpPr>
          <p:cNvPr id="8" name="Group 36"/>
          <p:cNvGrpSpPr>
            <a:grpSpLocks/>
          </p:cNvGrpSpPr>
          <p:nvPr/>
        </p:nvGrpSpPr>
        <p:grpSpPr bwMode="auto">
          <a:xfrm>
            <a:off x="96838" y="2757488"/>
            <a:ext cx="8915400" cy="685800"/>
            <a:chOff x="176213" y="3657600"/>
            <a:chExt cx="8915400" cy="685800"/>
          </a:xfrm>
        </p:grpSpPr>
        <p:sp>
          <p:nvSpPr>
            <p:cNvPr id="51" name="Rounded Rectangle 50"/>
            <p:cNvSpPr/>
            <p:nvPr/>
          </p:nvSpPr>
          <p:spPr>
            <a:xfrm>
              <a:off x="6059488" y="3657600"/>
              <a:ext cx="2998787" cy="685800"/>
            </a:xfrm>
            <a:prstGeom prst="roundRect">
              <a:avLst/>
            </a:prstGeom>
            <a:solidFill>
              <a:srgbClr val="71DA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52" name="Rounded Rectangle 4"/>
            <p:cNvSpPr/>
            <p:nvPr/>
          </p:nvSpPr>
          <p:spPr>
            <a:xfrm>
              <a:off x="6145213" y="3733800"/>
              <a:ext cx="2946400" cy="533400"/>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r>
                <a:rPr lang="ar-KW" sz="2400" b="1" dirty="0">
                  <a:solidFill>
                    <a:schemeClr val="tx1"/>
                  </a:solidFill>
                  <a:latin typeface="Simplified Arabic" pitchFamily="18" charset="-78"/>
                  <a:cs typeface="Simplified Arabic" pitchFamily="18" charset="-78"/>
                </a:rPr>
                <a:t>وعي صحي</a:t>
              </a:r>
              <a:endParaRPr lang="en-US" sz="2400" b="1" dirty="0">
                <a:solidFill>
                  <a:schemeClr val="tx1"/>
                </a:solidFill>
                <a:latin typeface="Simplified Arabic" pitchFamily="18" charset="-78"/>
                <a:cs typeface="Simplified Arabic" pitchFamily="18" charset="-78"/>
              </a:endParaRPr>
            </a:p>
          </p:txBody>
        </p:sp>
        <p:sp>
          <p:nvSpPr>
            <p:cNvPr id="28694" name="Rectangle 52"/>
            <p:cNvSpPr>
              <a:spLocks noChangeArrowheads="1"/>
            </p:cNvSpPr>
            <p:nvPr/>
          </p:nvSpPr>
          <p:spPr bwMode="auto">
            <a:xfrm>
              <a:off x="176213" y="3849688"/>
              <a:ext cx="5673725" cy="341312"/>
            </a:xfrm>
            <a:prstGeom prst="rect">
              <a:avLst/>
            </a:prstGeom>
            <a:noFill/>
            <a:ln w="9525">
              <a:noFill/>
              <a:miter lim="800000"/>
              <a:headEnd/>
              <a:tailEnd/>
            </a:ln>
          </p:spPr>
          <p:txBody>
            <a:bodyPr>
              <a:spAutoFit/>
            </a:bodyPr>
            <a:lstStyle/>
            <a:p>
              <a:pPr algn="just" defTabSz="889000" rtl="1">
                <a:lnSpc>
                  <a:spcPct val="90000"/>
                </a:lnSpc>
                <a:spcAft>
                  <a:spcPct val="35000"/>
                </a:spcAft>
              </a:pPr>
              <a:r>
                <a:rPr lang="ar-KW" b="1">
                  <a:latin typeface="Simplified Arabic" pitchFamily="18" charset="-78"/>
                  <a:cs typeface="Simplified Arabic" pitchFamily="18" charset="-78"/>
                </a:rPr>
                <a:t>زيادة في الطلب في الأسواق الأولية على غذاء حلال آمن وبجودة عالية</a:t>
              </a:r>
              <a:endParaRPr lang="en-US" b="1">
                <a:latin typeface="Simplified Arabic" pitchFamily="18" charset="-78"/>
                <a:cs typeface="Simplified Arabic" pitchFamily="18" charset="-78"/>
              </a:endParaRPr>
            </a:p>
          </p:txBody>
        </p:sp>
      </p:grpSp>
      <p:grpSp>
        <p:nvGrpSpPr>
          <p:cNvPr id="9" name="Group 37"/>
          <p:cNvGrpSpPr>
            <a:grpSpLocks/>
          </p:cNvGrpSpPr>
          <p:nvPr/>
        </p:nvGrpSpPr>
        <p:grpSpPr bwMode="auto">
          <a:xfrm>
            <a:off x="1392238" y="3671888"/>
            <a:ext cx="7589837" cy="685800"/>
            <a:chOff x="1477963" y="4724400"/>
            <a:chExt cx="7589838" cy="685800"/>
          </a:xfrm>
        </p:grpSpPr>
        <p:grpSp>
          <p:nvGrpSpPr>
            <p:cNvPr id="10" name="Group 45"/>
            <p:cNvGrpSpPr>
              <a:grpSpLocks/>
            </p:cNvGrpSpPr>
            <p:nvPr/>
          </p:nvGrpSpPr>
          <p:grpSpPr bwMode="auto">
            <a:xfrm>
              <a:off x="6069012" y="4724400"/>
              <a:ext cx="2998789" cy="685800"/>
              <a:chOff x="4169698" y="1697732"/>
              <a:chExt cx="1926328" cy="538962"/>
            </a:xfrm>
          </p:grpSpPr>
          <p:sp>
            <p:nvSpPr>
              <p:cNvPr id="49" name="Rounded Rectangle 48"/>
              <p:cNvSpPr/>
              <p:nvPr/>
            </p:nvSpPr>
            <p:spPr>
              <a:xfrm>
                <a:off x="4169699" y="1697732"/>
                <a:ext cx="1926327" cy="538962"/>
              </a:xfrm>
              <a:prstGeom prst="roundRect">
                <a:avLst/>
              </a:prstGeom>
              <a:solidFill>
                <a:srgbClr val="D07C7A"/>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50" name="Rounded Rectangle 10"/>
              <p:cNvSpPr/>
              <p:nvPr/>
            </p:nvSpPr>
            <p:spPr>
              <a:xfrm>
                <a:off x="4196213" y="1723931"/>
                <a:ext cx="1873299" cy="486563"/>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endParaRPr lang="en-US" sz="2400" b="1" dirty="0">
                  <a:solidFill>
                    <a:schemeClr val="tx1"/>
                  </a:solidFill>
                  <a:latin typeface="Simplified Arabic" pitchFamily="18" charset="-78"/>
                  <a:cs typeface="Simplified Arabic" pitchFamily="18" charset="-78"/>
                </a:endParaRPr>
              </a:p>
            </p:txBody>
          </p:sp>
        </p:grpSp>
        <p:sp>
          <p:nvSpPr>
            <p:cNvPr id="47" name="Rounded Rectangle 4"/>
            <p:cNvSpPr/>
            <p:nvPr/>
          </p:nvSpPr>
          <p:spPr>
            <a:xfrm>
              <a:off x="6096001" y="4848225"/>
              <a:ext cx="2846388" cy="536575"/>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r>
                <a:rPr lang="ar-KW" sz="2400" b="1" dirty="0">
                  <a:solidFill>
                    <a:schemeClr val="tx1"/>
                  </a:solidFill>
                  <a:latin typeface="Simplified Arabic" pitchFamily="18" charset="-78"/>
                  <a:cs typeface="Simplified Arabic" pitchFamily="18" charset="-78"/>
                </a:rPr>
                <a:t>خيارات متنوعة</a:t>
              </a:r>
              <a:endParaRPr lang="en-US" sz="2400" b="1" dirty="0">
                <a:solidFill>
                  <a:schemeClr val="tx1"/>
                </a:solidFill>
                <a:latin typeface="Simplified Arabic" pitchFamily="18" charset="-78"/>
                <a:cs typeface="Simplified Arabic" pitchFamily="18" charset="-78"/>
              </a:endParaRPr>
            </a:p>
          </p:txBody>
        </p:sp>
        <p:sp>
          <p:nvSpPr>
            <p:cNvPr id="28689" name="Rectangle 47"/>
            <p:cNvSpPr>
              <a:spLocks noChangeArrowheads="1"/>
            </p:cNvSpPr>
            <p:nvPr/>
          </p:nvSpPr>
          <p:spPr bwMode="auto">
            <a:xfrm>
              <a:off x="1477963" y="4953000"/>
              <a:ext cx="4330700" cy="341313"/>
            </a:xfrm>
            <a:prstGeom prst="rect">
              <a:avLst/>
            </a:prstGeom>
            <a:noFill/>
            <a:ln w="9525">
              <a:noFill/>
              <a:miter lim="800000"/>
              <a:headEnd/>
              <a:tailEnd/>
            </a:ln>
          </p:spPr>
          <p:txBody>
            <a:bodyPr wrap="none">
              <a:spAutoFit/>
            </a:bodyPr>
            <a:lstStyle/>
            <a:p>
              <a:pPr algn="just" defTabSz="889000" rtl="1">
                <a:lnSpc>
                  <a:spcPct val="90000"/>
                </a:lnSpc>
                <a:spcAft>
                  <a:spcPct val="35000"/>
                </a:spcAft>
              </a:pPr>
              <a:r>
                <a:rPr lang="ar-KW" b="1">
                  <a:latin typeface="Simplified Arabic" pitchFamily="18" charset="-78"/>
                  <a:cs typeface="Simplified Arabic" pitchFamily="18" charset="-78"/>
                </a:rPr>
                <a:t>زيادة في الطلب على مزيد من التنوع في الأسواق الأولية</a:t>
              </a:r>
              <a:endParaRPr lang="en-US" b="1">
                <a:latin typeface="Simplified Arabic" pitchFamily="18" charset="-78"/>
                <a:cs typeface="Simplified Arabic" pitchFamily="18" charset="-78"/>
              </a:endParaRPr>
            </a:p>
          </p:txBody>
        </p:sp>
      </p:grpSp>
      <p:grpSp>
        <p:nvGrpSpPr>
          <p:cNvPr id="11" name="Group 38"/>
          <p:cNvGrpSpPr>
            <a:grpSpLocks/>
          </p:cNvGrpSpPr>
          <p:nvPr/>
        </p:nvGrpSpPr>
        <p:grpSpPr bwMode="auto">
          <a:xfrm>
            <a:off x="96838" y="5576888"/>
            <a:ext cx="8950325" cy="1038225"/>
            <a:chOff x="76200" y="2547938"/>
            <a:chExt cx="8940800" cy="1038224"/>
          </a:xfrm>
        </p:grpSpPr>
        <p:grpSp>
          <p:nvGrpSpPr>
            <p:cNvPr id="12" name="Group 39"/>
            <p:cNvGrpSpPr>
              <a:grpSpLocks/>
            </p:cNvGrpSpPr>
            <p:nvPr/>
          </p:nvGrpSpPr>
          <p:grpSpPr bwMode="auto">
            <a:xfrm>
              <a:off x="6013475" y="2590801"/>
              <a:ext cx="3003525" cy="995361"/>
              <a:chOff x="4127637" y="82516"/>
              <a:chExt cx="1941705" cy="996047"/>
            </a:xfrm>
          </p:grpSpPr>
          <p:sp>
            <p:nvSpPr>
              <p:cNvPr id="44" name="Rounded Rectangle 43"/>
              <p:cNvSpPr/>
              <p:nvPr/>
            </p:nvSpPr>
            <p:spPr>
              <a:xfrm>
                <a:off x="4127637" y="82515"/>
                <a:ext cx="1919151" cy="610020"/>
              </a:xfrm>
              <a:prstGeom prst="roundRect">
                <a:avLst/>
              </a:prstGeom>
              <a:solidFill>
                <a:srgbClr val="D07C7A"/>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pPr>
                  <a:defRPr/>
                </a:pPr>
                <a:endParaRPr lang="en-US"/>
              </a:p>
            </p:txBody>
          </p:sp>
          <p:sp>
            <p:nvSpPr>
              <p:cNvPr id="45" name="Rounded Rectangle 6"/>
              <p:cNvSpPr/>
              <p:nvPr/>
            </p:nvSpPr>
            <p:spPr>
              <a:xfrm>
                <a:off x="4196324" y="592454"/>
                <a:ext cx="1873018" cy="486109"/>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90000"/>
                  </a:lnSpc>
                  <a:spcAft>
                    <a:spcPct val="35000"/>
                  </a:spcAft>
                  <a:defRPr/>
                </a:pPr>
                <a:endParaRPr lang="en-US" sz="2400" b="1" dirty="0">
                  <a:solidFill>
                    <a:schemeClr val="tx1"/>
                  </a:solidFill>
                  <a:latin typeface="Simplified Arabic" pitchFamily="18" charset="-78"/>
                  <a:cs typeface="Simplified Arabic" pitchFamily="18" charset="-78"/>
                </a:endParaRPr>
              </a:p>
            </p:txBody>
          </p:sp>
        </p:grpSp>
        <p:sp>
          <p:nvSpPr>
            <p:cNvPr id="41" name="Rounded Rectangle 4"/>
            <p:cNvSpPr/>
            <p:nvPr/>
          </p:nvSpPr>
          <p:spPr>
            <a:xfrm>
              <a:off x="6013475" y="2590800"/>
              <a:ext cx="2902033" cy="536574"/>
            </a:xfrm>
            <a:prstGeom prst="rect">
              <a:avLst/>
            </a:prstGeom>
          </p:spPr>
          <p:style>
            <a:lnRef idx="0">
              <a:scrgbClr r="0" g="0" b="0"/>
            </a:lnRef>
            <a:fillRef idx="0">
              <a:scrgbClr r="0" g="0" b="0"/>
            </a:fillRef>
            <a:effectRef idx="0">
              <a:scrgbClr r="0" g="0" b="0"/>
            </a:effectRef>
            <a:fontRef idx="minor">
              <a:schemeClr val="lt1"/>
            </a:fontRef>
          </p:style>
          <p:txBody>
            <a:bodyPr lIns="57150" tIns="28575" rIns="57150" bIns="28575"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66750">
                <a:lnSpc>
                  <a:spcPct val="150000"/>
                </a:lnSpc>
                <a:spcAft>
                  <a:spcPct val="35000"/>
                </a:spcAft>
                <a:defRPr/>
              </a:pPr>
              <a:r>
                <a:rPr lang="ar-SA" sz="2000" b="1" dirty="0">
                  <a:solidFill>
                    <a:schemeClr val="tx1"/>
                  </a:solidFill>
                  <a:latin typeface="Simplified Arabic" pitchFamily="18" charset="-78"/>
                  <a:cs typeface="Simplified Arabic" pitchFamily="18" charset="-78"/>
                </a:rPr>
                <a:t>زيادة الوعي الديني بثقافة الحلال</a:t>
              </a:r>
              <a:endParaRPr lang="en-US" sz="2000" b="1" dirty="0">
                <a:solidFill>
                  <a:schemeClr val="tx1"/>
                </a:solidFill>
                <a:latin typeface="Simplified Arabic" pitchFamily="18" charset="-78"/>
                <a:cs typeface="Simplified Arabic" pitchFamily="18" charset="-78"/>
              </a:endParaRPr>
            </a:p>
          </p:txBody>
        </p:sp>
        <p:sp>
          <p:nvSpPr>
            <p:cNvPr id="42" name="Rounded Rectangle 6"/>
            <p:cNvSpPr/>
            <p:nvPr/>
          </p:nvSpPr>
          <p:spPr>
            <a:xfrm>
              <a:off x="76200" y="2547938"/>
              <a:ext cx="5783451" cy="619124"/>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defTabSz="889000" rtl="1">
                <a:lnSpc>
                  <a:spcPct val="90000"/>
                </a:lnSpc>
                <a:spcAft>
                  <a:spcPct val="35000"/>
                </a:spcAft>
                <a:defRPr/>
              </a:pPr>
              <a:endParaRPr lang="en-US" sz="2400" b="1" u="sng" dirty="0">
                <a:solidFill>
                  <a:schemeClr val="tx1"/>
                </a:solidFill>
                <a:latin typeface="Simplified Arabic" pitchFamily="18" charset="-78"/>
                <a:cs typeface="Simplified Arabic" pitchFamily="18" charset="-78"/>
              </a:endParaRPr>
            </a:p>
          </p:txBody>
        </p:sp>
        <p:sp>
          <p:nvSpPr>
            <p:cNvPr id="28684" name="Rectangle 42"/>
            <p:cNvSpPr>
              <a:spLocks noChangeArrowheads="1"/>
            </p:cNvSpPr>
            <p:nvPr/>
          </p:nvSpPr>
          <p:spPr bwMode="auto">
            <a:xfrm>
              <a:off x="304558" y="2547938"/>
              <a:ext cx="5708946" cy="847155"/>
            </a:xfrm>
            <a:prstGeom prst="rect">
              <a:avLst/>
            </a:prstGeom>
            <a:noFill/>
            <a:ln w="9525">
              <a:noFill/>
              <a:miter lim="800000"/>
              <a:headEnd/>
              <a:tailEnd/>
            </a:ln>
          </p:spPr>
          <p:txBody>
            <a:bodyPr>
              <a:spAutoFit/>
            </a:bodyPr>
            <a:lstStyle/>
            <a:p>
              <a:pPr algn="just" defTabSz="889000" rtl="1">
                <a:lnSpc>
                  <a:spcPct val="90000"/>
                </a:lnSpc>
                <a:spcAft>
                  <a:spcPct val="35000"/>
                </a:spcAft>
              </a:pPr>
              <a:r>
                <a:rPr lang="ar-SA" b="1">
                  <a:latin typeface="Simplified Arabic" pitchFamily="18" charset="-78"/>
                  <a:cs typeface="Simplified Arabic" pitchFamily="18" charset="-78"/>
                </a:rPr>
                <a:t>نشر ثقافة الحلال بين المستهلكين مما يزيد في الوعي بأهمية الحلال وأهميّة تحقق متطلبات الشريعة الإسلامية في منتجات الحلال، وهو ما يزيد الإقبال على منتجات الحلال .</a:t>
              </a:r>
              <a:endParaRPr lang="en-US" b="1">
                <a:latin typeface="Simplified Arabic" pitchFamily="18" charset="-78"/>
                <a:cs typeface="Simplified Arabic" pitchFamily="18" charset="-78"/>
              </a:endParaRPr>
            </a:p>
          </p:txBody>
        </p:sp>
      </p:grpSp>
      <p:sp>
        <p:nvSpPr>
          <p:cNvPr id="39" name="Rectangle 3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ChangeArrowheads="1"/>
          </p:cNvSpPr>
          <p:nvPr/>
        </p:nvSpPr>
        <p:spPr bwMode="auto">
          <a:xfrm>
            <a:off x="990600" y="1143000"/>
            <a:ext cx="7162800" cy="533400"/>
          </a:xfrm>
          <a:prstGeom prst="rect">
            <a:avLst/>
          </a:prstGeom>
          <a:noFill/>
          <a:ln w="9525">
            <a:noFill/>
            <a:miter lim="800000"/>
            <a:headEnd/>
            <a:tailEnd/>
          </a:ln>
        </p:spPr>
        <p:txBody>
          <a:bodyPr/>
          <a:lstStyle/>
          <a:p>
            <a:pPr marL="609600" indent="-609600" algn="just" rtl="1" eaLnBrk="0" hangingPunct="0"/>
            <a:r>
              <a:rPr lang="ar-KW" sz="3200" b="1">
                <a:solidFill>
                  <a:srgbClr val="00B0F0"/>
                </a:solidFill>
                <a:latin typeface="Simplified Arabic" pitchFamily="18" charset="-78"/>
                <a:cs typeface="Simplified Arabic" pitchFamily="18" charset="-78"/>
              </a:rPr>
              <a:t>هي ال</a:t>
            </a:r>
            <a:r>
              <a:rPr lang="ar-SA" sz="3200" b="1">
                <a:solidFill>
                  <a:srgbClr val="00B0F0"/>
                </a:solidFill>
                <a:latin typeface="Simplified Arabic" pitchFamily="18" charset="-78"/>
                <a:cs typeface="Simplified Arabic" pitchFamily="18" charset="-78"/>
              </a:rPr>
              <a:t>بلدان </a:t>
            </a:r>
            <a:r>
              <a:rPr lang="ar-KW" sz="3200" b="1">
                <a:solidFill>
                  <a:srgbClr val="00B0F0"/>
                </a:solidFill>
                <a:latin typeface="Simplified Arabic" pitchFamily="18" charset="-78"/>
                <a:cs typeface="Simplified Arabic" pitchFamily="18" charset="-78"/>
              </a:rPr>
              <a:t>التي تتمتع</a:t>
            </a:r>
            <a:r>
              <a:rPr lang="en-US" sz="3200" b="1">
                <a:solidFill>
                  <a:srgbClr val="00B0F0"/>
                </a:solidFill>
                <a:latin typeface="Simplified Arabic" pitchFamily="18" charset="-78"/>
                <a:cs typeface="Simplified Arabic" pitchFamily="18" charset="-78"/>
              </a:rPr>
              <a:t>:</a:t>
            </a:r>
            <a:endParaRPr lang="ar-KW" sz="3200" b="1">
              <a:solidFill>
                <a:srgbClr val="00B0F0"/>
              </a:solidFill>
              <a:latin typeface="Simplified Arabic" pitchFamily="18" charset="-78"/>
              <a:cs typeface="Simplified Arabic" pitchFamily="18" charset="-78"/>
            </a:endParaRPr>
          </a:p>
          <a:p>
            <a:pPr marL="609600" indent="-609600" rtl="1" eaLnBrk="0" hangingPunct="0"/>
            <a:endParaRPr lang="en-US" sz="3200" b="1">
              <a:latin typeface="Simplified Arabic" pitchFamily="18" charset="-78"/>
              <a:cs typeface="Simplified Arabic" pitchFamily="18" charset="-78"/>
            </a:endParaRPr>
          </a:p>
        </p:txBody>
      </p:sp>
      <p:sp>
        <p:nvSpPr>
          <p:cNvPr id="4" name="Rectangle 3"/>
          <p:cNvSpPr txBox="1">
            <a:spLocks noChangeArrowheads="1"/>
          </p:cNvSpPr>
          <p:nvPr/>
        </p:nvSpPr>
        <p:spPr bwMode="auto">
          <a:xfrm>
            <a:off x="685800" y="1728788"/>
            <a:ext cx="7162800" cy="3376612"/>
          </a:xfrm>
          <a:prstGeom prst="rect">
            <a:avLst/>
          </a:prstGeom>
          <a:noFill/>
          <a:ln w="9525">
            <a:noFill/>
            <a:miter lim="800000"/>
            <a:headEnd/>
            <a:tailEnd/>
          </a:ln>
        </p:spPr>
        <p:txBody>
          <a:bodyPr/>
          <a:lstStyle/>
          <a:p>
            <a:pPr marL="609600" indent="-609600" algn="just" rtl="1" eaLnBrk="0" hangingPunct="0">
              <a:lnSpc>
                <a:spcPct val="150000"/>
              </a:lnSpc>
              <a:buFont typeface="Calibri" pitchFamily="34" charset="0"/>
              <a:buAutoNum type="arabicPeriod"/>
            </a:pPr>
            <a:r>
              <a:rPr lang="ar-KW" sz="2800" b="1">
                <a:latin typeface="Simplified Arabic" pitchFamily="18" charset="-78"/>
                <a:cs typeface="Simplified Arabic" pitchFamily="18" charset="-78"/>
              </a:rPr>
              <a:t>بأ</a:t>
            </a:r>
            <a:r>
              <a:rPr lang="ar-SA" sz="2800" b="1">
                <a:latin typeface="Simplified Arabic" pitchFamily="18" charset="-78"/>
                <a:cs typeface="Simplified Arabic" pitchFamily="18" charset="-78"/>
              </a:rPr>
              <a:t>على معدلات دخل الفرد في العالم</a:t>
            </a:r>
            <a:endParaRPr lang="ar-KW"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r>
              <a:rPr lang="ar-KW" sz="2800" b="1">
                <a:latin typeface="Simplified Arabic" pitchFamily="18" charset="-78"/>
                <a:cs typeface="Simplified Arabic" pitchFamily="18" charset="-78"/>
              </a:rPr>
              <a:t>ب</a:t>
            </a:r>
            <a:r>
              <a:rPr lang="ar-SA" sz="2800" b="1">
                <a:latin typeface="Simplified Arabic" pitchFamily="18" charset="-78"/>
                <a:cs typeface="Simplified Arabic" pitchFamily="18" charset="-78"/>
              </a:rPr>
              <a:t>أعلى معدلات النمو السكاني في العالم </a:t>
            </a:r>
            <a:endParaRPr lang="en-US"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r>
              <a:rPr lang="ar-KW" sz="2800" b="1">
                <a:latin typeface="Simplified Arabic" pitchFamily="18" charset="-78"/>
                <a:cs typeface="Simplified Arabic" pitchFamily="18" charset="-78"/>
              </a:rPr>
              <a:t>بأسرع معدل </a:t>
            </a:r>
            <a:r>
              <a:rPr lang="ar-SA" sz="2800" b="1">
                <a:latin typeface="Simplified Arabic" pitchFamily="18" charset="-78"/>
                <a:cs typeface="Simplified Arabic" pitchFamily="18" charset="-78"/>
              </a:rPr>
              <a:t>نمو في الطبقة الوسطى في العالم </a:t>
            </a:r>
            <a:endParaRPr lang="en-US"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r>
              <a:rPr lang="ar-KW" sz="2800" b="1">
                <a:latin typeface="Simplified Arabic" pitchFamily="18" charset="-78"/>
                <a:cs typeface="Simplified Arabic" pitchFamily="18" charset="-78"/>
              </a:rPr>
              <a:t>أعلى </a:t>
            </a:r>
            <a:r>
              <a:rPr lang="ar-SA" sz="2800" b="1">
                <a:latin typeface="Simplified Arabic" pitchFamily="18" charset="-78"/>
                <a:cs typeface="Simplified Arabic" pitchFamily="18" charset="-78"/>
              </a:rPr>
              <a:t>صافي مستورد </a:t>
            </a:r>
            <a:r>
              <a:rPr lang="ar-KW" sz="2800" b="1">
                <a:latin typeface="Simplified Arabic" pitchFamily="18" charset="-78"/>
                <a:cs typeface="Simplified Arabic" pitchFamily="18" charset="-78"/>
              </a:rPr>
              <a:t>من </a:t>
            </a:r>
            <a:r>
              <a:rPr lang="ar-SA" sz="2800" b="1">
                <a:latin typeface="Simplified Arabic" pitchFamily="18" charset="-78"/>
                <a:cs typeface="Simplified Arabic" pitchFamily="18" charset="-78"/>
              </a:rPr>
              <a:t>الأغذية المصنعة </a:t>
            </a:r>
            <a:endParaRPr lang="en-US"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endParaRPr lang="en-US" sz="2800" b="1">
              <a:latin typeface="Simplified Arabic" pitchFamily="18" charset="-78"/>
              <a:cs typeface="Simplified Arabic" pitchFamily="18" charset="-78"/>
            </a:endParaRPr>
          </a:p>
          <a:p>
            <a:pPr marL="609600" indent="-609600" rtl="1" eaLnBrk="0" hangingPunct="0">
              <a:lnSpc>
                <a:spcPct val="150000"/>
              </a:lnSpc>
              <a:buFont typeface="Calibri" pitchFamily="34" charset="0"/>
              <a:buAutoNum type="arabicPeriod"/>
            </a:pPr>
            <a:endParaRPr lang="en-US"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endParaRPr lang="ar-KW" sz="2800" b="1">
              <a:latin typeface="Simplified Arabic" pitchFamily="18" charset="-78"/>
              <a:cs typeface="Simplified Arabic" pitchFamily="18" charset="-78"/>
            </a:endParaRPr>
          </a:p>
          <a:p>
            <a:pPr marL="609600" indent="-609600" algn="just" rtl="1" eaLnBrk="0" hangingPunct="0">
              <a:lnSpc>
                <a:spcPct val="150000"/>
              </a:lnSpc>
              <a:buFont typeface="Calibri" pitchFamily="34" charset="0"/>
              <a:buAutoNum type="arabicPeriod"/>
            </a:pPr>
            <a:endParaRPr lang="en-US" sz="2800" b="1">
              <a:latin typeface="Simplified Arabic" pitchFamily="18" charset="-78"/>
              <a:cs typeface="Simplified Arabic" pitchFamily="18" charset="-78"/>
            </a:endParaRPr>
          </a:p>
          <a:p>
            <a:pPr marL="609600" indent="-609600" rtl="1" eaLnBrk="0" hangingPunct="0">
              <a:lnSpc>
                <a:spcPct val="150000"/>
              </a:lnSpc>
              <a:buFont typeface="Calibri" pitchFamily="34" charset="0"/>
              <a:buAutoNum type="arabicPeriod"/>
            </a:pPr>
            <a:endParaRPr lang="en-US" sz="2800" b="1">
              <a:latin typeface="Simplified Arabic" pitchFamily="18" charset="-78"/>
              <a:cs typeface="Simplified Arabic" pitchFamily="18" charset="-78"/>
            </a:endParaRPr>
          </a:p>
        </p:txBody>
      </p:sp>
      <p:sp>
        <p:nvSpPr>
          <p:cNvPr id="2" name="Rectangle 1"/>
          <p:cNvSpPr>
            <a:spLocks noChangeArrowheads="1"/>
          </p:cNvSpPr>
          <p:nvPr/>
        </p:nvSpPr>
        <p:spPr bwMode="auto">
          <a:xfrm>
            <a:off x="5943600" y="4343400"/>
            <a:ext cx="2209800" cy="523875"/>
          </a:xfrm>
          <a:prstGeom prst="rect">
            <a:avLst/>
          </a:prstGeom>
          <a:noFill/>
          <a:ln w="9525">
            <a:noFill/>
            <a:miter lim="800000"/>
            <a:headEnd/>
            <a:tailEnd/>
          </a:ln>
        </p:spPr>
        <p:txBody>
          <a:bodyPr>
            <a:spAutoFit/>
          </a:bodyPr>
          <a:lstStyle/>
          <a:p>
            <a:pPr algn="just" rtl="1"/>
            <a:r>
              <a:rPr lang="ar-KW" sz="2800" b="1">
                <a:solidFill>
                  <a:srgbClr val="00B0F0"/>
                </a:solidFill>
                <a:latin typeface="Simplified Arabic" pitchFamily="18" charset="-78"/>
                <a:cs typeface="Simplified Arabic" pitchFamily="18" charset="-78"/>
              </a:rPr>
              <a:t>هذه البلدان هي:</a:t>
            </a:r>
          </a:p>
        </p:txBody>
      </p:sp>
      <p:sp>
        <p:nvSpPr>
          <p:cNvPr id="7" name="Rectangle 6"/>
          <p:cNvSpPr>
            <a:spLocks noChangeArrowheads="1"/>
          </p:cNvSpPr>
          <p:nvPr/>
        </p:nvSpPr>
        <p:spPr bwMode="auto">
          <a:xfrm>
            <a:off x="1219200" y="4419600"/>
            <a:ext cx="4572000" cy="2032000"/>
          </a:xfrm>
          <a:prstGeom prst="rect">
            <a:avLst/>
          </a:prstGeom>
          <a:noFill/>
          <a:ln w="9525">
            <a:noFill/>
            <a:miter lim="800000"/>
            <a:headEnd/>
            <a:tailEnd/>
          </a:ln>
        </p:spPr>
        <p:txBody>
          <a:bodyPr>
            <a:spAutoFit/>
          </a:bodyPr>
          <a:lstStyle/>
          <a:p>
            <a:pPr algn="just" rtl="1">
              <a:lnSpc>
                <a:spcPct val="150000"/>
              </a:lnSpc>
            </a:pPr>
            <a:r>
              <a:rPr lang="ar-KW" sz="2800" b="1">
                <a:solidFill>
                  <a:srgbClr val="FF0000"/>
                </a:solidFill>
                <a:latin typeface="Simplified Arabic" pitchFamily="18" charset="-78"/>
                <a:cs typeface="Simplified Arabic" pitchFamily="18" charset="-78"/>
              </a:rPr>
              <a:t>المملكة العربية السعودية</a:t>
            </a:r>
            <a:endParaRPr lang="en-US" sz="2800" b="1">
              <a:solidFill>
                <a:srgbClr val="FF0000"/>
              </a:solidFill>
              <a:latin typeface="Simplified Arabic" pitchFamily="18" charset="-78"/>
              <a:cs typeface="Simplified Arabic" pitchFamily="18" charset="-78"/>
            </a:endParaRPr>
          </a:p>
          <a:p>
            <a:pPr algn="just" rtl="1">
              <a:lnSpc>
                <a:spcPct val="150000"/>
              </a:lnSpc>
            </a:pPr>
            <a:r>
              <a:rPr lang="ar-KW" sz="2800" b="1">
                <a:solidFill>
                  <a:srgbClr val="FF0000"/>
                </a:solidFill>
                <a:latin typeface="Simplified Arabic" pitchFamily="18" charset="-78"/>
                <a:cs typeface="Simplified Arabic" pitchFamily="18" charset="-78"/>
              </a:rPr>
              <a:t>دولة </a:t>
            </a:r>
            <a:r>
              <a:rPr lang="ar-SA" sz="2800" b="1">
                <a:solidFill>
                  <a:srgbClr val="FF0000"/>
                </a:solidFill>
                <a:latin typeface="Simplified Arabic" pitchFamily="18" charset="-78"/>
                <a:cs typeface="Simplified Arabic" pitchFamily="18" charset="-78"/>
              </a:rPr>
              <a:t>الإمارات العربية المتحدة </a:t>
            </a:r>
            <a:endParaRPr lang="en-US" sz="2800" b="1">
              <a:solidFill>
                <a:srgbClr val="FF0000"/>
              </a:solidFill>
              <a:latin typeface="Simplified Arabic" pitchFamily="18" charset="-78"/>
              <a:cs typeface="Simplified Arabic" pitchFamily="18" charset="-78"/>
            </a:endParaRPr>
          </a:p>
          <a:p>
            <a:pPr algn="just" rtl="1">
              <a:lnSpc>
                <a:spcPct val="150000"/>
              </a:lnSpc>
            </a:pPr>
            <a:r>
              <a:rPr lang="ar-KW" sz="2800" b="1">
                <a:solidFill>
                  <a:srgbClr val="FF0000"/>
                </a:solidFill>
                <a:latin typeface="Simplified Arabic" pitchFamily="18" charset="-78"/>
                <a:cs typeface="Simplified Arabic" pitchFamily="18" charset="-78"/>
              </a:rPr>
              <a:t>جمهورية </a:t>
            </a:r>
            <a:r>
              <a:rPr lang="ar-SA" sz="2800" b="1">
                <a:solidFill>
                  <a:srgbClr val="FF0000"/>
                </a:solidFill>
                <a:latin typeface="Simplified Arabic" pitchFamily="18" charset="-78"/>
                <a:cs typeface="Simplified Arabic" pitchFamily="18" charset="-78"/>
              </a:rPr>
              <a:t>مصر</a:t>
            </a:r>
            <a:r>
              <a:rPr lang="ar-KW" sz="2800" b="1">
                <a:solidFill>
                  <a:srgbClr val="FF0000"/>
                </a:solidFill>
                <a:latin typeface="Simplified Arabic" pitchFamily="18" charset="-78"/>
                <a:cs typeface="Simplified Arabic" pitchFamily="18" charset="-78"/>
              </a:rPr>
              <a:t> العربية</a:t>
            </a:r>
            <a:endParaRPr lang="en-US" sz="2800" b="1">
              <a:solidFill>
                <a:srgbClr val="FF0000"/>
              </a:solidFill>
              <a:latin typeface="Simplified Arabic" pitchFamily="18" charset="-78"/>
              <a:cs typeface="Simplified Arabic" pitchFamily="18" charset="-78"/>
            </a:endParaRPr>
          </a:p>
        </p:txBody>
      </p:sp>
      <p:pic>
        <p:nvPicPr>
          <p:cNvPr id="29702" name="Picture 7"/>
          <p:cNvPicPr>
            <a:picLocks noChangeAspect="1" noChangeArrowheads="1"/>
          </p:cNvPicPr>
          <p:nvPr/>
        </p:nvPicPr>
        <p:blipFill>
          <a:blip r:embed="rId2"/>
          <a:srcRect/>
          <a:stretch>
            <a:fillRect/>
          </a:stretch>
        </p:blipFill>
        <p:spPr bwMode="auto">
          <a:xfrm>
            <a:off x="990600" y="1662113"/>
            <a:ext cx="1103313" cy="1101725"/>
          </a:xfrm>
          <a:prstGeom prst="rect">
            <a:avLst/>
          </a:prstGeom>
          <a:noFill/>
          <a:ln w="9525">
            <a:noFill/>
            <a:miter lim="800000"/>
            <a:headEnd/>
            <a:tailEnd/>
          </a:ln>
        </p:spPr>
      </p:pic>
      <p:sp>
        <p:nvSpPr>
          <p:cNvPr id="29703" name="Title 1"/>
          <p:cNvSpPr txBox="1">
            <a:spLocks/>
          </p:cNvSpPr>
          <p:nvPr/>
        </p:nvSpPr>
        <p:spPr bwMode="auto">
          <a:xfrm>
            <a:off x="304800" y="304800"/>
            <a:ext cx="8305800" cy="914400"/>
          </a:xfrm>
          <a:prstGeom prst="rect">
            <a:avLst/>
          </a:prstGeom>
          <a:noFill/>
          <a:ln w="9525">
            <a:noFill/>
            <a:miter lim="800000"/>
            <a:headEnd/>
            <a:tailEnd/>
          </a:ln>
        </p:spPr>
        <p:txBody>
          <a:bodyPr anchor="ctr"/>
          <a:lstStyle/>
          <a:p>
            <a:pPr algn="ctr"/>
            <a:r>
              <a:rPr lang="ar-KW" sz="3200" b="1">
                <a:latin typeface="Simplified Arabic" pitchFamily="18" charset="-78"/>
                <a:cs typeface="Simplified Arabic" pitchFamily="18" charset="-78"/>
              </a:rPr>
              <a:t>عوامل نجاح تجارة الحلال الرئيسية في بلدان الشرق الأوسط</a:t>
            </a:r>
            <a:endParaRPr lang="en-US" sz="3200" b="1">
              <a:latin typeface="Simplified Arabic" pitchFamily="18" charset="-78"/>
              <a:cs typeface="Simplified Arabic" pitchFamily="18" charset="-78"/>
            </a:endParaRP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4" grpId="0" build="p"/>
      <p:bldP spid="2" grpId="0"/>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2"/>
          <p:cNvSpPr>
            <a:spLocks noChangeArrowheads="1"/>
          </p:cNvSpPr>
          <p:nvPr/>
        </p:nvSpPr>
        <p:spPr bwMode="auto">
          <a:xfrm>
            <a:off x="533400" y="1403350"/>
            <a:ext cx="7758113" cy="4616450"/>
          </a:xfrm>
          <a:prstGeom prst="rect">
            <a:avLst/>
          </a:prstGeom>
          <a:noFill/>
          <a:ln w="9525">
            <a:noFill/>
            <a:miter lim="800000"/>
            <a:headEnd/>
            <a:tailEnd/>
          </a:ln>
        </p:spPr>
        <p:txBody>
          <a:bodyPr>
            <a:spAutoFit/>
          </a:bodyPr>
          <a:lstStyle/>
          <a:p>
            <a:pPr algn="just" rtl="1">
              <a:lnSpc>
                <a:spcPct val="150000"/>
              </a:lnSpc>
            </a:pPr>
            <a:r>
              <a:rPr lang="ar-KW" sz="2800" b="1">
                <a:latin typeface="Times New Roman" pitchFamily="18" charset="0"/>
                <a:cs typeface="Times New Roman" pitchFamily="18" charset="0"/>
              </a:rPr>
              <a:t>دول مجلس التعاون الخليجي:</a:t>
            </a:r>
          </a:p>
          <a:p>
            <a:pPr algn="just" rtl="1">
              <a:lnSpc>
                <a:spcPct val="150000"/>
              </a:lnSpc>
            </a:pPr>
            <a:r>
              <a:rPr lang="ar-KW" sz="2800" b="1">
                <a:solidFill>
                  <a:srgbClr val="00B050"/>
                </a:solidFill>
                <a:latin typeface="Times New Roman" pitchFamily="18" charset="0"/>
                <a:cs typeface="Times New Roman" pitchFamily="18" charset="0"/>
              </a:rPr>
              <a:t>المملكة العربية السعودية</a:t>
            </a:r>
          </a:p>
          <a:p>
            <a:pPr algn="just" rtl="1">
              <a:lnSpc>
                <a:spcPct val="150000"/>
              </a:lnSpc>
            </a:pPr>
            <a:r>
              <a:rPr lang="ar-KW" sz="2800" b="1">
                <a:solidFill>
                  <a:srgbClr val="00B050"/>
                </a:solidFill>
                <a:latin typeface="Times New Roman" pitchFamily="18" charset="0"/>
                <a:cs typeface="Times New Roman" pitchFamily="18" charset="0"/>
              </a:rPr>
              <a:t>الامارات العربية المتحدة</a:t>
            </a:r>
          </a:p>
          <a:p>
            <a:pPr algn="just" rtl="1">
              <a:lnSpc>
                <a:spcPct val="150000"/>
              </a:lnSpc>
            </a:pPr>
            <a:r>
              <a:rPr lang="ar-KW" sz="2800" b="1">
                <a:solidFill>
                  <a:srgbClr val="00B050"/>
                </a:solidFill>
                <a:latin typeface="Times New Roman" pitchFamily="18" charset="0"/>
                <a:cs typeface="Times New Roman" pitchFamily="18" charset="0"/>
              </a:rPr>
              <a:t>الكويت</a:t>
            </a:r>
          </a:p>
          <a:p>
            <a:pPr algn="just" rtl="1">
              <a:lnSpc>
                <a:spcPct val="150000"/>
              </a:lnSpc>
            </a:pPr>
            <a:r>
              <a:rPr lang="ar-KW" sz="2800" b="1">
                <a:solidFill>
                  <a:srgbClr val="00B050"/>
                </a:solidFill>
                <a:latin typeface="Times New Roman" pitchFamily="18" charset="0"/>
                <a:cs typeface="Times New Roman" pitchFamily="18" charset="0"/>
              </a:rPr>
              <a:t>سلطنة عمان</a:t>
            </a:r>
          </a:p>
          <a:p>
            <a:pPr algn="just" rtl="1">
              <a:lnSpc>
                <a:spcPct val="150000"/>
              </a:lnSpc>
            </a:pPr>
            <a:r>
              <a:rPr lang="ar-KW" sz="2800" b="1">
                <a:solidFill>
                  <a:srgbClr val="00B050"/>
                </a:solidFill>
                <a:latin typeface="Times New Roman" pitchFamily="18" charset="0"/>
                <a:cs typeface="Times New Roman" pitchFamily="18" charset="0"/>
              </a:rPr>
              <a:t>البحرين</a:t>
            </a:r>
          </a:p>
          <a:p>
            <a:pPr algn="just" rtl="1">
              <a:lnSpc>
                <a:spcPct val="150000"/>
              </a:lnSpc>
            </a:pPr>
            <a:r>
              <a:rPr lang="ar-KW" sz="2800" b="1">
                <a:solidFill>
                  <a:srgbClr val="00B050"/>
                </a:solidFill>
                <a:latin typeface="Times New Roman" pitchFamily="18" charset="0"/>
                <a:cs typeface="Times New Roman" pitchFamily="18" charset="0"/>
              </a:rPr>
              <a:t>دولة قطر</a:t>
            </a:r>
            <a:endParaRPr lang="en-US" sz="2800" b="1">
              <a:solidFill>
                <a:srgbClr val="00B050"/>
              </a:solidFill>
              <a:latin typeface="Times New Roman" pitchFamily="18" charset="0"/>
              <a:cs typeface="Times New Roman" pitchFamily="18" charset="0"/>
            </a:endParaRPr>
          </a:p>
        </p:txBody>
      </p:sp>
      <p:pic>
        <p:nvPicPr>
          <p:cNvPr id="30723" name="Picture 6"/>
          <p:cNvPicPr>
            <a:picLocks noChangeAspect="1"/>
          </p:cNvPicPr>
          <p:nvPr/>
        </p:nvPicPr>
        <p:blipFill>
          <a:blip r:embed="rId2"/>
          <a:srcRect/>
          <a:stretch>
            <a:fillRect/>
          </a:stretch>
        </p:blipFill>
        <p:spPr bwMode="auto">
          <a:xfrm>
            <a:off x="666750" y="1600200"/>
            <a:ext cx="1655763" cy="1655763"/>
          </a:xfrm>
          <a:prstGeom prst="rect">
            <a:avLst/>
          </a:prstGeom>
          <a:noFill/>
          <a:ln w="9525">
            <a:noFill/>
            <a:miter lim="800000"/>
            <a:headEnd/>
            <a:tailEnd/>
          </a:ln>
        </p:spPr>
      </p:pic>
      <p:sp>
        <p:nvSpPr>
          <p:cNvPr id="30724" name="Title 1"/>
          <p:cNvSpPr txBox="1">
            <a:spLocks/>
          </p:cNvSpPr>
          <p:nvPr/>
        </p:nvSpPr>
        <p:spPr bwMode="auto">
          <a:xfrm>
            <a:off x="685800" y="228600"/>
            <a:ext cx="7772400" cy="914400"/>
          </a:xfrm>
          <a:prstGeom prst="rect">
            <a:avLst/>
          </a:prstGeom>
          <a:solidFill>
            <a:srgbClr val="00B050"/>
          </a:solidFill>
          <a:ln w="9525">
            <a:noFill/>
            <a:miter lim="800000"/>
            <a:headEnd/>
            <a:tailEnd/>
          </a:ln>
        </p:spPr>
        <p:txBody>
          <a:bodyPr anchor="ctr"/>
          <a:lstStyle/>
          <a:p>
            <a:pPr algn="just" rtl="1"/>
            <a:r>
              <a:rPr lang="ar-KW" sz="3200" b="1">
                <a:solidFill>
                  <a:schemeClr val="bg1"/>
                </a:solidFill>
                <a:latin typeface="Times New Roman" pitchFamily="18" charset="0"/>
                <a:cs typeface="Times New Roman" pitchFamily="18" charset="0"/>
              </a:rPr>
              <a:t>تقييم السوق دول مجلس التعاون الخليجي</a:t>
            </a:r>
            <a:endParaRPr lang="en-US" sz="3200" b="1">
              <a:solidFill>
                <a:schemeClr val="bg1"/>
              </a:solidFill>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srcRect/>
          <a:stretch>
            <a:fillRect/>
          </a:stretch>
        </p:blipFill>
        <p:spPr bwMode="auto">
          <a:xfrm>
            <a:off x="228600" y="1709738"/>
            <a:ext cx="8637588" cy="4081462"/>
          </a:xfrm>
          <a:prstGeom prst="rect">
            <a:avLst/>
          </a:prstGeom>
          <a:noFill/>
          <a:ln w="9525">
            <a:noFill/>
            <a:miter lim="800000"/>
            <a:headEnd/>
            <a:tailEnd/>
          </a:ln>
        </p:spPr>
      </p:pic>
      <p:sp>
        <p:nvSpPr>
          <p:cNvPr id="31747" name="Rectangle 2"/>
          <p:cNvSpPr>
            <a:spLocks noChangeArrowheads="1"/>
          </p:cNvSpPr>
          <p:nvPr/>
        </p:nvSpPr>
        <p:spPr bwMode="auto">
          <a:xfrm>
            <a:off x="1108075" y="304800"/>
            <a:ext cx="6426200" cy="1169988"/>
          </a:xfrm>
          <a:prstGeom prst="rect">
            <a:avLst/>
          </a:prstGeom>
          <a:noFill/>
          <a:ln w="9525">
            <a:noFill/>
            <a:miter lim="800000"/>
            <a:headEnd/>
            <a:tailEnd/>
          </a:ln>
        </p:spPr>
        <p:txBody>
          <a:bodyPr wrap="none">
            <a:spAutoFit/>
          </a:bodyPr>
          <a:lstStyle/>
          <a:p>
            <a:pPr algn="ctr" rtl="1"/>
            <a:r>
              <a:rPr lang="ar-KW" sz="2800" b="1">
                <a:latin typeface="Times New Roman" pitchFamily="18" charset="0"/>
                <a:cs typeface="Times New Roman" pitchFamily="18" charset="0"/>
              </a:rPr>
              <a:t>مستوردات اللحوم الحلال والمنتجات القائمةعلى اللحوم</a:t>
            </a:r>
          </a:p>
          <a:p>
            <a:pPr algn="ctr" rtl="1">
              <a:lnSpc>
                <a:spcPct val="150000"/>
              </a:lnSpc>
            </a:pPr>
            <a:r>
              <a:rPr lang="ar-KW" sz="2800" b="1">
                <a:solidFill>
                  <a:srgbClr val="FF0000"/>
                </a:solidFill>
                <a:latin typeface="Times New Roman" pitchFamily="18" charset="0"/>
                <a:cs typeface="Times New Roman" pitchFamily="18" charset="0"/>
              </a:rPr>
              <a:t>أي من سلع اللحوم يركيز عليها وفي أي بلد؟</a:t>
            </a:r>
            <a:endParaRPr lang="en-US" sz="1600" b="1">
              <a:solidFill>
                <a:srgbClr val="FF0000"/>
              </a:solidFill>
              <a:latin typeface="Simplified Arabic" pitchFamily="18" charset="-78"/>
              <a:cs typeface="Simplified Arabic" pitchFamily="18" charset="-78"/>
            </a:endParaRPr>
          </a:p>
        </p:txBody>
      </p:sp>
      <p:sp>
        <p:nvSpPr>
          <p:cNvPr id="6" name="Rectangle 5"/>
          <p:cNvSpPr/>
          <p:nvPr/>
        </p:nvSpPr>
        <p:spPr>
          <a:xfrm>
            <a:off x="914400" y="3733800"/>
            <a:ext cx="914400" cy="923925"/>
          </a:xfrm>
          <a:prstGeom prst="rect">
            <a:avLst/>
          </a:prstGeom>
          <a:solidFill>
            <a:schemeClr val="accent1">
              <a:lumMod val="20000"/>
              <a:lumOff val="80000"/>
            </a:schemeClr>
          </a:solidFill>
        </p:spPr>
        <p:txBody>
          <a:bodyPr>
            <a:spAutoFit/>
          </a:bodyPr>
          <a:lstStyle/>
          <a:p>
            <a:pPr algn="ctr" rtl="1">
              <a:defRPr/>
            </a:pPr>
            <a:r>
              <a:rPr lang="en-US" dirty="0">
                <a:latin typeface="Simplified Arabic" pitchFamily="18" charset="-78"/>
                <a:ea typeface="ＭＳ Ｐゴシック" pitchFamily="34" charset="-128"/>
                <a:cs typeface="Simplified Arabic" pitchFamily="18" charset="-78"/>
              </a:rPr>
              <a:t>Saudi Arabia</a:t>
            </a:r>
            <a:r>
              <a:rPr lang="ar-KW" dirty="0">
                <a:latin typeface="Simplified Arabic" pitchFamily="18" charset="-78"/>
                <a:ea typeface="ＭＳ Ｐゴシック" pitchFamily="34" charset="-128"/>
                <a:cs typeface="Simplified Arabic" pitchFamily="18" charset="-78"/>
              </a:rPr>
              <a:t>50.1%</a:t>
            </a:r>
            <a:endParaRPr lang="en-US" dirty="0">
              <a:latin typeface="Simplified Arabic" pitchFamily="18" charset="-78"/>
              <a:ea typeface="ＭＳ Ｐゴシック" pitchFamily="34" charset="-128"/>
              <a:cs typeface="Simplified Arabic" pitchFamily="18" charset="-78"/>
            </a:endParaRPr>
          </a:p>
        </p:txBody>
      </p:sp>
      <p:sp>
        <p:nvSpPr>
          <p:cNvPr id="31749" name="Rectangle 10"/>
          <p:cNvSpPr>
            <a:spLocks noChangeArrowheads="1"/>
          </p:cNvSpPr>
          <p:nvPr/>
        </p:nvSpPr>
        <p:spPr bwMode="auto">
          <a:xfrm>
            <a:off x="2590800" y="26352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31750" name="Rectangle 11"/>
          <p:cNvSpPr>
            <a:spLocks noChangeArrowheads="1"/>
          </p:cNvSpPr>
          <p:nvPr/>
        </p:nvSpPr>
        <p:spPr bwMode="auto">
          <a:xfrm>
            <a:off x="3048000" y="3124200"/>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Qatar</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5.8%</a:t>
            </a:r>
            <a:endParaRPr lang="en-US" sz="1400" b="1">
              <a:latin typeface="Simplified Arabic" pitchFamily="18" charset="-78"/>
              <a:cs typeface="Simplified Arabic" pitchFamily="18" charset="-78"/>
            </a:endParaRPr>
          </a:p>
        </p:txBody>
      </p:sp>
      <p:sp>
        <p:nvSpPr>
          <p:cNvPr id="31751" name="Rectangle 12"/>
          <p:cNvSpPr>
            <a:spLocks noChangeArrowheads="1"/>
          </p:cNvSpPr>
          <p:nvPr/>
        </p:nvSpPr>
        <p:spPr bwMode="auto">
          <a:xfrm>
            <a:off x="2971800" y="38195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Oman</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5.4%</a:t>
            </a:r>
            <a:endParaRPr lang="en-US" sz="1400" b="1">
              <a:latin typeface="Simplified Arabic" pitchFamily="18" charset="-78"/>
              <a:cs typeface="Simplified Arabic" pitchFamily="18" charset="-78"/>
            </a:endParaRPr>
          </a:p>
        </p:txBody>
      </p:sp>
      <p:sp>
        <p:nvSpPr>
          <p:cNvPr id="31752" name="Rectangle 13"/>
          <p:cNvSpPr>
            <a:spLocks noChangeArrowheads="1"/>
          </p:cNvSpPr>
          <p:nvPr/>
        </p:nvSpPr>
        <p:spPr bwMode="auto">
          <a:xfrm>
            <a:off x="2667000" y="45053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Bahrain</a:t>
            </a:r>
            <a:endParaRPr lang="ar-KW" sz="1400" b="1">
              <a:latin typeface="Simplified Arabic" pitchFamily="18" charset="-78"/>
              <a:cs typeface="Simplified Arabic" pitchFamily="18" charset="-78"/>
            </a:endParaRPr>
          </a:p>
          <a:p>
            <a:pPr algn="ctr" rtl="1"/>
            <a:r>
              <a:rPr lang="ar-KW" sz="1400" b="1">
                <a:latin typeface="Simplified Arabic" pitchFamily="18" charset="-78"/>
                <a:cs typeface="Simplified Arabic" pitchFamily="18" charset="-78"/>
              </a:rPr>
              <a:t>2.6%</a:t>
            </a:r>
            <a:endParaRPr lang="en-US" sz="1400" b="1">
              <a:latin typeface="Simplified Arabic" pitchFamily="18" charset="-78"/>
              <a:cs typeface="Simplified Arabic" pitchFamily="18" charset="-78"/>
            </a:endParaRPr>
          </a:p>
        </p:txBody>
      </p:sp>
      <p:sp>
        <p:nvSpPr>
          <p:cNvPr id="31753" name="Rectangle 14"/>
          <p:cNvSpPr>
            <a:spLocks noChangeArrowheads="1"/>
          </p:cNvSpPr>
          <p:nvPr/>
        </p:nvSpPr>
        <p:spPr bwMode="auto">
          <a:xfrm>
            <a:off x="1219200" y="2435225"/>
            <a:ext cx="1143000" cy="307975"/>
          </a:xfrm>
          <a:prstGeom prst="rect">
            <a:avLst/>
          </a:prstGeom>
          <a:noFill/>
          <a:ln w="9525">
            <a:noFill/>
            <a:miter lim="800000"/>
            <a:headEnd/>
            <a:tailEnd/>
          </a:ln>
        </p:spPr>
        <p:txBody>
          <a:bodyPr>
            <a:spAutoFit/>
          </a:bodyPr>
          <a:lstStyle/>
          <a:p>
            <a:pPr algn="ctr" rtl="1"/>
            <a:r>
              <a:rPr lang="en-US" sz="1400" b="1">
                <a:latin typeface="Simplified Arabic" pitchFamily="18" charset="-78"/>
                <a:cs typeface="Simplified Arabic" pitchFamily="18" charset="-78"/>
              </a:rPr>
              <a:t> UAE </a:t>
            </a:r>
            <a:r>
              <a:rPr lang="ar-KW" sz="1400" b="1">
                <a:latin typeface="Simplified Arabic" pitchFamily="18" charset="-78"/>
                <a:cs typeface="Simplified Arabic" pitchFamily="18" charset="-78"/>
              </a:rPr>
              <a:t>25.5%</a:t>
            </a:r>
            <a:endParaRPr lang="en-US" sz="1400" b="1">
              <a:latin typeface="Simplified Arabic" pitchFamily="18" charset="-78"/>
              <a:cs typeface="Simplified Arabic" pitchFamily="18" charset="-78"/>
            </a:endParaRPr>
          </a:p>
        </p:txBody>
      </p:sp>
      <p:cxnSp>
        <p:nvCxnSpPr>
          <p:cNvPr id="12" name="Straight Connector 11"/>
          <p:cNvCxnSpPr/>
          <p:nvPr/>
        </p:nvCxnSpPr>
        <p:spPr>
          <a:xfrm flipH="1">
            <a:off x="1905000" y="2635250"/>
            <a:ext cx="457200" cy="10985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1755" name="Rectangle 18"/>
          <p:cNvSpPr>
            <a:spLocks noChangeArrowheads="1"/>
          </p:cNvSpPr>
          <p:nvPr/>
        </p:nvSpPr>
        <p:spPr bwMode="auto">
          <a:xfrm>
            <a:off x="2743200" y="2524125"/>
            <a:ext cx="914400" cy="523875"/>
          </a:xfrm>
          <a:prstGeom prst="rect">
            <a:avLst/>
          </a:prstGeom>
          <a:solidFill>
            <a:schemeClr val="bg1"/>
          </a:solidFill>
          <a:ln w="9525">
            <a:noFill/>
            <a:miter lim="800000"/>
            <a:headEnd/>
            <a:tailEnd/>
          </a:ln>
        </p:spPr>
        <p:txBody>
          <a:bodyPr>
            <a:spAutoFit/>
          </a:bodyPr>
          <a:lstStyle/>
          <a:p>
            <a:pPr algn="ctr" rtl="1"/>
            <a:r>
              <a:rPr lang="en-US" sz="1400" b="1">
                <a:latin typeface="Simplified Arabic" pitchFamily="18" charset="-78"/>
                <a:cs typeface="Simplified Arabic" pitchFamily="18" charset="-78"/>
              </a:rPr>
              <a:t>Kuwait</a:t>
            </a:r>
            <a:r>
              <a:rPr lang="ar-KW" sz="1400" b="1">
                <a:latin typeface="Simplified Arabic" pitchFamily="18" charset="-78"/>
                <a:cs typeface="Simplified Arabic" pitchFamily="18" charset="-78"/>
              </a:rPr>
              <a:t>10.6%</a:t>
            </a:r>
            <a:endParaRPr lang="en-US" sz="1400" b="1">
              <a:latin typeface="Simplified Arabic" pitchFamily="18" charset="-78"/>
              <a:cs typeface="Simplified Arabic" pitchFamily="18" charset="-78"/>
            </a:endParaRPr>
          </a:p>
        </p:txBody>
      </p:sp>
      <p:sp>
        <p:nvSpPr>
          <p:cNvPr id="14" name="Rectangle 13"/>
          <p:cNvSpPr/>
          <p:nvPr/>
        </p:nvSpPr>
        <p:spPr>
          <a:xfrm>
            <a:off x="304800" y="5105400"/>
            <a:ext cx="8561388" cy="1133475"/>
          </a:xfrm>
          <a:prstGeom prst="rect">
            <a:avLst/>
          </a:prstGeom>
          <a:solidFill>
            <a:schemeClr val="accent1">
              <a:lumMod val="75000"/>
            </a:schemeClr>
          </a:solidFill>
        </p:spPr>
        <p:txBody>
          <a:bodyPr>
            <a:spAutoFit/>
          </a:bodyPr>
          <a:lstStyle/>
          <a:p>
            <a:pPr algn="just" rtl="1">
              <a:lnSpc>
                <a:spcPct val="150000"/>
              </a:lnSpc>
              <a:defRPr/>
            </a:pPr>
            <a:r>
              <a:rPr lang="ar-KW" sz="2400" b="1" dirty="0">
                <a:solidFill>
                  <a:schemeClr val="bg1"/>
                </a:solidFill>
                <a:latin typeface="Times New Roman" pitchFamily="18" charset="0"/>
                <a:ea typeface="ＭＳ Ｐゴシック" pitchFamily="34" charset="-128"/>
                <a:cs typeface="Times New Roman" pitchFamily="18" charset="0"/>
              </a:rPr>
              <a:t>ملاحظة: بلغ إجمالي اللحوم الحلال المستوردة إلى دول مجلس التعاون الخليجي في عام 2007 حوالي 2.3 مليار دوالر أمريكي</a:t>
            </a:r>
            <a:endParaRPr lang="en-US" sz="2400" b="1" dirty="0">
              <a:solidFill>
                <a:schemeClr val="bg1"/>
              </a:solidFill>
              <a:latin typeface="Times New Roman" pitchFamily="18" charset="0"/>
              <a:ea typeface="ＭＳ Ｐゴシック" pitchFamily="34" charset="-128"/>
              <a:cs typeface="Times New Roman" pitchFamily="18" charset="0"/>
            </a:endParaRPr>
          </a:p>
        </p:txBody>
      </p:sp>
      <p:sp>
        <p:nvSpPr>
          <p:cNvPr id="31757" name="Rectangle 21"/>
          <p:cNvSpPr>
            <a:spLocks noChangeArrowheads="1"/>
          </p:cNvSpPr>
          <p:nvPr/>
        </p:nvSpPr>
        <p:spPr bwMode="auto">
          <a:xfrm>
            <a:off x="5334000" y="441960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31758" name="Rectangle 25"/>
          <p:cNvSpPr>
            <a:spLocks noChangeArrowheads="1"/>
          </p:cNvSpPr>
          <p:nvPr/>
        </p:nvSpPr>
        <p:spPr bwMode="auto">
          <a:xfrm>
            <a:off x="7543800" y="2860675"/>
            <a:ext cx="1295400" cy="646113"/>
          </a:xfrm>
          <a:prstGeom prst="rect">
            <a:avLst/>
          </a:prstGeom>
          <a:solidFill>
            <a:schemeClr val="bg1"/>
          </a:solidFill>
          <a:ln w="9525">
            <a:noFill/>
            <a:miter lim="800000"/>
            <a:headEnd/>
            <a:tailEnd/>
          </a:ln>
        </p:spPr>
        <p:txBody>
          <a:bodyPr>
            <a:spAutoFit/>
          </a:bodyPr>
          <a:lstStyle/>
          <a:p>
            <a:pPr algn="ctr" rtl="1"/>
            <a:r>
              <a:rPr lang="en-US">
                <a:latin typeface="Simplified Arabic" pitchFamily="18" charset="-78"/>
                <a:cs typeface="Simplified Arabic" pitchFamily="18" charset="-78"/>
              </a:rPr>
              <a:t>Beef Meats</a:t>
            </a:r>
            <a:endParaRPr lang="ar-KW">
              <a:latin typeface="Simplified Arabic" pitchFamily="18" charset="-78"/>
              <a:cs typeface="Simplified Arabic" pitchFamily="18" charset="-78"/>
            </a:endParaRPr>
          </a:p>
          <a:p>
            <a:pPr algn="ctr" rtl="1"/>
            <a:r>
              <a:rPr lang="ar-KW">
                <a:latin typeface="Simplified Arabic" pitchFamily="18" charset="-78"/>
                <a:cs typeface="Simplified Arabic" pitchFamily="18" charset="-78"/>
              </a:rPr>
              <a:t>15.9%</a:t>
            </a:r>
            <a:endParaRPr lang="en-US">
              <a:latin typeface="Simplified Arabic" pitchFamily="18" charset="-78"/>
              <a:cs typeface="Simplified Arabic" pitchFamily="18" charset="-78"/>
            </a:endParaRPr>
          </a:p>
        </p:txBody>
      </p:sp>
      <p:sp>
        <p:nvSpPr>
          <p:cNvPr id="31759" name="Rectangle 26"/>
          <p:cNvSpPr>
            <a:spLocks noChangeArrowheads="1"/>
          </p:cNvSpPr>
          <p:nvPr/>
        </p:nvSpPr>
        <p:spPr bwMode="auto">
          <a:xfrm>
            <a:off x="7543800" y="3849688"/>
            <a:ext cx="1295400" cy="923925"/>
          </a:xfrm>
          <a:prstGeom prst="rect">
            <a:avLst/>
          </a:prstGeom>
          <a:solidFill>
            <a:schemeClr val="bg1"/>
          </a:solidFill>
          <a:ln w="9525">
            <a:noFill/>
            <a:miter lim="800000"/>
            <a:headEnd/>
            <a:tailEnd/>
          </a:ln>
        </p:spPr>
        <p:txBody>
          <a:bodyPr>
            <a:spAutoFit/>
          </a:bodyPr>
          <a:lstStyle/>
          <a:p>
            <a:pPr algn="ctr" rtl="1"/>
            <a:r>
              <a:rPr lang="en-US">
                <a:latin typeface="Simplified Arabic" pitchFamily="18" charset="-78"/>
                <a:cs typeface="Simplified Arabic" pitchFamily="18" charset="-78"/>
              </a:rPr>
              <a:t>Mutton Meat</a:t>
            </a:r>
            <a:endParaRPr lang="ar-KW">
              <a:latin typeface="Simplified Arabic" pitchFamily="18" charset="-78"/>
              <a:cs typeface="Simplified Arabic" pitchFamily="18" charset="-78"/>
            </a:endParaRPr>
          </a:p>
          <a:p>
            <a:pPr algn="ctr" rtl="1"/>
            <a:r>
              <a:rPr lang="ar-KW">
                <a:latin typeface="Simplified Arabic" pitchFamily="18" charset="-78"/>
                <a:cs typeface="Simplified Arabic" pitchFamily="18" charset="-78"/>
              </a:rPr>
              <a:t>9.9%</a:t>
            </a:r>
            <a:endParaRPr lang="en-US">
              <a:latin typeface="Simplified Arabic" pitchFamily="18" charset="-78"/>
              <a:cs typeface="Simplified Arabic" pitchFamily="18" charset="-78"/>
            </a:endParaRPr>
          </a:p>
        </p:txBody>
      </p:sp>
      <p:sp>
        <p:nvSpPr>
          <p:cNvPr id="31760" name="Rectangle 27"/>
          <p:cNvSpPr>
            <a:spLocks noChangeArrowheads="1"/>
          </p:cNvSpPr>
          <p:nvPr/>
        </p:nvSpPr>
        <p:spPr bwMode="auto">
          <a:xfrm>
            <a:off x="7467600" y="30543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31761" name="Rectangle 28"/>
          <p:cNvSpPr>
            <a:spLocks noChangeArrowheads="1"/>
          </p:cNvSpPr>
          <p:nvPr/>
        </p:nvSpPr>
        <p:spPr bwMode="auto">
          <a:xfrm>
            <a:off x="7467600" y="4083050"/>
            <a:ext cx="228600" cy="260350"/>
          </a:xfrm>
          <a:prstGeom prst="rect">
            <a:avLst/>
          </a:prstGeom>
          <a:solidFill>
            <a:schemeClr val="bg1"/>
          </a:solidFill>
          <a:ln w="9525">
            <a:noFill/>
            <a:miter lim="800000"/>
            <a:headEnd/>
            <a:tailEnd/>
          </a:ln>
        </p:spPr>
        <p:txBody>
          <a:bodyPr>
            <a:spAutoFit/>
          </a:bodyPr>
          <a:lstStyle/>
          <a:p>
            <a:pPr algn="ctr" rtl="1"/>
            <a:endParaRPr lang="ar-KW" sz="1400" b="1">
              <a:latin typeface="Simplified Arabic" pitchFamily="18" charset="-78"/>
              <a:cs typeface="Simplified Arabic" pitchFamily="18" charset="-78"/>
            </a:endParaRPr>
          </a:p>
        </p:txBody>
      </p:sp>
      <p:sp>
        <p:nvSpPr>
          <p:cNvPr id="20" name="Rectangle 19"/>
          <p:cNvSpPr/>
          <p:nvPr/>
        </p:nvSpPr>
        <p:spPr>
          <a:xfrm>
            <a:off x="5562600" y="4105275"/>
            <a:ext cx="1295400" cy="923925"/>
          </a:xfrm>
          <a:prstGeom prst="rect">
            <a:avLst/>
          </a:prstGeom>
          <a:solidFill>
            <a:schemeClr val="accent1">
              <a:lumMod val="20000"/>
              <a:lumOff val="80000"/>
            </a:schemeClr>
          </a:solidFill>
        </p:spPr>
        <p:txBody>
          <a:bodyPr>
            <a:spAutoFit/>
          </a:bodyPr>
          <a:lstStyle/>
          <a:p>
            <a:pPr algn="ctr" rtl="1">
              <a:defRPr/>
            </a:pPr>
            <a:r>
              <a:rPr lang="en-US" dirty="0">
                <a:latin typeface="Simplified Arabic" pitchFamily="18" charset="-78"/>
                <a:ea typeface="ＭＳ Ｐゴシック" pitchFamily="34" charset="-128"/>
                <a:cs typeface="Simplified Arabic" pitchFamily="18" charset="-78"/>
              </a:rPr>
              <a:t>Poultry Meats</a:t>
            </a:r>
            <a:endParaRPr lang="ar-KW" dirty="0">
              <a:latin typeface="Simplified Arabic" pitchFamily="18" charset="-78"/>
              <a:ea typeface="ＭＳ Ｐゴシック" pitchFamily="34" charset="-128"/>
              <a:cs typeface="Simplified Arabic" pitchFamily="18" charset="-78"/>
            </a:endParaRPr>
          </a:p>
          <a:p>
            <a:pPr algn="ctr" rtl="1">
              <a:defRPr/>
            </a:pPr>
            <a:r>
              <a:rPr lang="ar-KW" dirty="0">
                <a:latin typeface="Simplified Arabic" pitchFamily="18" charset="-78"/>
                <a:ea typeface="ＭＳ Ｐゴシック" pitchFamily="34" charset="-128"/>
                <a:cs typeface="Simplified Arabic" pitchFamily="18" charset="-78"/>
              </a:rPr>
              <a:t>74.2%</a:t>
            </a:r>
            <a:endParaRPr lang="en-US" dirty="0">
              <a:latin typeface="Simplified Arabic" pitchFamily="18" charset="-78"/>
              <a:ea typeface="ＭＳ Ｐゴシック" pitchFamily="34" charset="-128"/>
              <a:cs typeface="Simplified Arabic" pitchFamily="18" charset="-78"/>
            </a:endParaRPr>
          </a:p>
        </p:txBody>
      </p:sp>
      <p:sp>
        <p:nvSpPr>
          <p:cNvPr id="21" name="Rectangle 20"/>
          <p:cNvSpPr/>
          <p:nvPr/>
        </p:nvSpPr>
        <p:spPr>
          <a:xfrm>
            <a:off x="4724400" y="1676400"/>
            <a:ext cx="4062413" cy="719138"/>
          </a:xfrm>
          <a:prstGeom prst="rect">
            <a:avLst/>
          </a:prstGeom>
          <a:solidFill>
            <a:schemeClr val="accent1">
              <a:lumMod val="75000"/>
            </a:schemeClr>
          </a:solidFill>
        </p:spPr>
        <p:txBody>
          <a:bodyPr>
            <a:spAutoFit/>
          </a:bodyPr>
          <a:lstStyle/>
          <a:p>
            <a:pPr algn="ctr" rtl="1">
              <a:lnSpc>
                <a:spcPct val="200000"/>
              </a:lnSpc>
              <a:defRPr/>
            </a:pPr>
            <a:r>
              <a:rPr lang="ar-KW" sz="2400" b="1" dirty="0">
                <a:solidFill>
                  <a:schemeClr val="bg1"/>
                </a:solidFill>
                <a:latin typeface="Times New Roman" pitchFamily="18" charset="0"/>
                <a:ea typeface="ＭＳ Ｐゴシック" pitchFamily="34" charset="-128"/>
                <a:cs typeface="Times New Roman" pitchFamily="18" charset="0"/>
              </a:rPr>
              <a:t>أنواع اللحوم الحلال المستوردة</a:t>
            </a:r>
            <a:endParaRPr lang="en-US" sz="2400" b="1" dirty="0">
              <a:solidFill>
                <a:schemeClr val="bg1"/>
              </a:solidFill>
              <a:latin typeface="Times New Roman" pitchFamily="18" charset="0"/>
              <a:ea typeface="ＭＳ Ｐゴシック" pitchFamily="34" charset="-128"/>
              <a:cs typeface="Times New Roman" pitchFamily="18" charset="0"/>
            </a:endParaRPr>
          </a:p>
        </p:txBody>
      </p:sp>
      <p:sp>
        <p:nvSpPr>
          <p:cNvPr id="22" name="Rectangle 21"/>
          <p:cNvSpPr/>
          <p:nvPr/>
        </p:nvSpPr>
        <p:spPr>
          <a:xfrm>
            <a:off x="228600" y="1447800"/>
            <a:ext cx="3733800" cy="960438"/>
          </a:xfrm>
          <a:prstGeom prst="rect">
            <a:avLst/>
          </a:prstGeom>
          <a:solidFill>
            <a:schemeClr val="accent1">
              <a:lumMod val="75000"/>
            </a:schemeClr>
          </a:solidFill>
        </p:spPr>
        <p:txBody>
          <a:bodyPr>
            <a:spAutoFit/>
          </a:bodyPr>
          <a:lstStyle/>
          <a:p>
            <a:pPr algn="ctr" rtl="1">
              <a:lnSpc>
                <a:spcPct val="150000"/>
              </a:lnSpc>
              <a:defRPr/>
            </a:pPr>
            <a:r>
              <a:rPr lang="ar-KW" sz="2000" b="1" dirty="0">
                <a:solidFill>
                  <a:schemeClr val="bg1"/>
                </a:solidFill>
                <a:latin typeface="Times New Roman" pitchFamily="18" charset="0"/>
                <a:ea typeface="ＭＳ Ｐゴシック" pitchFamily="34" charset="-128"/>
                <a:cs typeface="Times New Roman" pitchFamily="18" charset="0"/>
              </a:rPr>
              <a:t>تصنيف اللحوم الحلال المستوردة حسب دول مجلس التعاون الخليجي (2007)</a:t>
            </a:r>
            <a:endParaRPr lang="en-US" sz="2000" b="1" dirty="0">
              <a:solidFill>
                <a:schemeClr val="bg1"/>
              </a:solidFill>
              <a:latin typeface="Times New Roman" pitchFamily="18" charset="0"/>
              <a:ea typeface="ＭＳ Ｐゴシック" pitchFamily="34" charset="-128"/>
              <a:cs typeface="Times New Roman" pitchFamily="18" charset="0"/>
            </a:endParaRPr>
          </a:p>
        </p:txBody>
      </p:sp>
      <p:sp>
        <p:nvSpPr>
          <p:cNvPr id="23" name="Rectangle 2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76200" y="387350"/>
            <a:ext cx="8915400" cy="684213"/>
          </a:xfrm>
          <a:prstGeom prst="rect">
            <a:avLst/>
          </a:prstGeom>
          <a:solidFill>
            <a:srgbClr val="00B050"/>
          </a:solidFill>
          <a:ln w="9525">
            <a:noFill/>
            <a:miter lim="800000"/>
            <a:headEnd/>
            <a:tailEnd/>
          </a:ln>
        </p:spPr>
        <p:txBody>
          <a:bodyPr>
            <a:spAutoFit/>
          </a:bodyPr>
          <a:lstStyle/>
          <a:p>
            <a:pPr algn="just" rtl="1">
              <a:lnSpc>
                <a:spcPct val="150000"/>
              </a:lnSpc>
              <a:spcBef>
                <a:spcPts val="600"/>
              </a:spcBef>
            </a:pPr>
            <a:r>
              <a:rPr lang="ar-EG" sz="2800" b="1">
                <a:solidFill>
                  <a:schemeClr val="bg1"/>
                </a:solidFill>
                <a:latin typeface="Simplified Arabic" pitchFamily="18" charset="-78"/>
                <a:cs typeface="Simplified Arabic" pitchFamily="18" charset="-78"/>
              </a:rPr>
              <a:t>النطـاق:</a:t>
            </a:r>
            <a:endParaRPr lang="en-US" sz="2800" b="1">
              <a:solidFill>
                <a:schemeClr val="bg1"/>
              </a:solidFill>
              <a:latin typeface="Simplified Arabic" pitchFamily="18" charset="-78"/>
              <a:cs typeface="Simplified Arabic" pitchFamily="18" charset="-78"/>
            </a:endParaRPr>
          </a:p>
        </p:txBody>
      </p:sp>
      <p:sp>
        <p:nvSpPr>
          <p:cNvPr id="4" name="Rectangle 3"/>
          <p:cNvSpPr>
            <a:spLocks noChangeArrowheads="1"/>
          </p:cNvSpPr>
          <p:nvPr/>
        </p:nvSpPr>
        <p:spPr bwMode="auto">
          <a:xfrm>
            <a:off x="76200" y="1252538"/>
            <a:ext cx="8915400" cy="1728787"/>
          </a:xfrm>
          <a:prstGeom prst="rect">
            <a:avLst/>
          </a:prstGeom>
          <a:solidFill>
            <a:schemeClr val="bg1">
              <a:lumMod val="95000"/>
            </a:schemeClr>
          </a:solidFill>
          <a:ln w="9525">
            <a:noFill/>
            <a:miter lim="800000"/>
            <a:headEnd/>
            <a:tailEnd/>
          </a:ln>
        </p:spPr>
        <p:txBody>
          <a:bodyPr>
            <a:spAutoFit/>
          </a:bodyPr>
          <a:lstStyle/>
          <a:p>
            <a:pPr algn="just" rtl="1">
              <a:lnSpc>
                <a:spcPct val="250000"/>
              </a:lnSpc>
              <a:spcBef>
                <a:spcPts val="600"/>
              </a:spcBef>
              <a:defRPr/>
            </a:pPr>
            <a:r>
              <a:rPr lang="ar-KW" sz="2300" b="1" dirty="0">
                <a:latin typeface="Simplified Arabic" pitchFamily="18" charset="-78"/>
                <a:cs typeface="Simplified Arabic" pitchFamily="18" charset="-78"/>
              </a:rPr>
              <a:t>تهدف هذه الورقة إلى دعوة أصحاب رؤوس الأموال من المسلمين إلى الإستثمار في قطاع صناعة الحلال وخدماته. </a:t>
            </a:r>
          </a:p>
        </p:txBody>
      </p:sp>
      <p:sp>
        <p:nvSpPr>
          <p:cNvPr id="7" name="Rectangle 6"/>
          <p:cNvSpPr>
            <a:spLocks noChangeArrowheads="1"/>
          </p:cNvSpPr>
          <p:nvPr/>
        </p:nvSpPr>
        <p:spPr bwMode="auto">
          <a:xfrm>
            <a:off x="76200" y="3365500"/>
            <a:ext cx="8915400" cy="977900"/>
          </a:xfrm>
          <a:prstGeom prst="rect">
            <a:avLst/>
          </a:prstGeom>
          <a:solidFill>
            <a:schemeClr val="bg2">
              <a:lumMod val="90000"/>
            </a:schemeClr>
          </a:solidFill>
          <a:ln w="9525">
            <a:noFill/>
            <a:miter lim="800000"/>
            <a:headEnd/>
            <a:tailEnd/>
          </a:ln>
        </p:spPr>
        <p:txBody>
          <a:bodyPr>
            <a:spAutoFit/>
          </a:bodyPr>
          <a:lstStyle/>
          <a:p>
            <a:pPr algn="just" rtl="1">
              <a:lnSpc>
                <a:spcPct val="250000"/>
              </a:lnSpc>
              <a:spcBef>
                <a:spcPts val="600"/>
              </a:spcBef>
              <a:defRPr/>
            </a:pPr>
            <a:r>
              <a:rPr lang="ar-KW" sz="2300" b="1" dirty="0">
                <a:latin typeface="Simplified Arabic" pitchFamily="18" charset="-78"/>
                <a:cs typeface="Simplified Arabic" pitchFamily="18" charset="-78"/>
              </a:rPr>
              <a:t>وهو القطاع الحيوي الذي ينمو اقتصاديا في العالم المعاصر مع حوالي ملياري مستهلك.</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rtl="1">
              <a:tabLst>
                <a:tab pos="4572000" algn="l"/>
              </a:tabLst>
            </a:pPr>
            <a:r>
              <a:rPr lang="ar-KW" sz="2800" b="1" smtClean="0">
                <a:latin typeface="Times New Roman" pitchFamily="18" charset="0"/>
                <a:cs typeface="Times New Roman" pitchFamily="18" charset="0"/>
              </a:rPr>
              <a:t>مصادر استيراد اللحوم الحلال في دول مجلس التعاون الخليجي؟</a:t>
            </a:r>
            <a:br>
              <a:rPr lang="ar-KW" sz="2800" b="1" smtClean="0">
                <a:latin typeface="Times New Roman" pitchFamily="18" charset="0"/>
                <a:cs typeface="Times New Roman" pitchFamily="18" charset="0"/>
              </a:rPr>
            </a:br>
            <a:r>
              <a:rPr lang="ar-KW" sz="2800" b="1" smtClean="0">
                <a:solidFill>
                  <a:srgbClr val="FF0000"/>
                </a:solidFill>
                <a:latin typeface="Times New Roman" pitchFamily="18" charset="0"/>
                <a:cs typeface="Times New Roman" pitchFamily="18" charset="0"/>
              </a:rPr>
              <a:t>أي من البلاد المصدرة يركز عليها؟</a:t>
            </a:r>
            <a:endParaRPr lang="en-US" sz="1600" b="1" smtClean="0">
              <a:solidFill>
                <a:srgbClr val="FF0000"/>
              </a:solidFill>
              <a:latin typeface="Times New Roman" pitchFamily="18" charset="0"/>
              <a:cs typeface="Times New Roman" pitchFamily="18" charset="0"/>
            </a:endParaRPr>
          </a:p>
        </p:txBody>
      </p:sp>
      <p:pic>
        <p:nvPicPr>
          <p:cNvPr id="32771" name="Picture 4"/>
          <p:cNvPicPr>
            <a:picLocks noChangeAspect="1"/>
          </p:cNvPicPr>
          <p:nvPr/>
        </p:nvPicPr>
        <p:blipFill>
          <a:blip r:embed="rId2"/>
          <a:srcRect/>
          <a:stretch>
            <a:fillRect/>
          </a:stretch>
        </p:blipFill>
        <p:spPr bwMode="auto">
          <a:xfrm>
            <a:off x="228600" y="1801813"/>
            <a:ext cx="8767763" cy="3913187"/>
          </a:xfrm>
          <a:prstGeom prst="rect">
            <a:avLst/>
          </a:prstGeom>
          <a:noFill/>
          <a:ln w="9525">
            <a:noFill/>
            <a:miter lim="800000"/>
            <a:headEnd/>
            <a:tailEnd/>
          </a:ln>
        </p:spPr>
      </p:pic>
      <p:sp>
        <p:nvSpPr>
          <p:cNvPr id="6" name="Rectangle 5"/>
          <p:cNvSpPr/>
          <p:nvPr/>
        </p:nvSpPr>
        <p:spPr>
          <a:xfrm>
            <a:off x="4933950" y="1801813"/>
            <a:ext cx="4062413" cy="830262"/>
          </a:xfrm>
          <a:prstGeom prst="rect">
            <a:avLst/>
          </a:prstGeom>
          <a:solidFill>
            <a:schemeClr val="accent1">
              <a:lumMod val="75000"/>
            </a:schemeClr>
          </a:solidFill>
        </p:spPr>
        <p:txBody>
          <a:bodyPr>
            <a:spAutoFit/>
          </a:bodyPr>
          <a:lstStyle/>
          <a:p>
            <a:pPr algn="ctr" rtl="1">
              <a:defRPr/>
            </a:pPr>
            <a:r>
              <a:rPr lang="ar-KW" sz="2400" b="1" dirty="0">
                <a:solidFill>
                  <a:schemeClr val="bg1"/>
                </a:solidFill>
                <a:latin typeface="Times New Roman" pitchFamily="18" charset="0"/>
                <a:ea typeface="ＭＳ Ｐゴシック" pitchFamily="34" charset="-128"/>
                <a:cs typeface="Times New Roman" pitchFamily="18" charset="0"/>
              </a:rPr>
              <a:t>مصادر لحوم الدواجن الحلال المستوردة لدول مجلس التعاون الخليجي (2007)</a:t>
            </a:r>
            <a:endParaRPr lang="en-US" sz="2400" b="1" dirty="0">
              <a:solidFill>
                <a:schemeClr val="bg1"/>
              </a:solidFill>
              <a:latin typeface="Times New Roman" pitchFamily="18" charset="0"/>
              <a:ea typeface="ＭＳ Ｐゴシック" pitchFamily="34" charset="-128"/>
              <a:cs typeface="Times New Roman" pitchFamily="18" charset="0"/>
            </a:endParaRPr>
          </a:p>
        </p:txBody>
      </p:sp>
      <p:sp>
        <p:nvSpPr>
          <p:cNvPr id="7" name="Rectangle 6"/>
          <p:cNvSpPr/>
          <p:nvPr/>
        </p:nvSpPr>
        <p:spPr>
          <a:xfrm>
            <a:off x="261938" y="1801813"/>
            <a:ext cx="4349750" cy="830262"/>
          </a:xfrm>
          <a:prstGeom prst="rect">
            <a:avLst/>
          </a:prstGeom>
          <a:solidFill>
            <a:schemeClr val="accent1">
              <a:lumMod val="75000"/>
            </a:schemeClr>
          </a:solidFill>
        </p:spPr>
        <p:txBody>
          <a:bodyPr>
            <a:spAutoFit/>
          </a:bodyPr>
          <a:lstStyle/>
          <a:p>
            <a:pPr algn="ctr" rtl="1">
              <a:defRPr/>
            </a:pPr>
            <a:r>
              <a:rPr lang="ar-KW" sz="2400" b="1" dirty="0">
                <a:solidFill>
                  <a:schemeClr val="bg1"/>
                </a:solidFill>
                <a:latin typeface="Times New Roman" pitchFamily="18" charset="0"/>
                <a:ea typeface="ＭＳ Ｐゴシック" pitchFamily="34" charset="-128"/>
                <a:cs typeface="Times New Roman" pitchFamily="18" charset="0"/>
              </a:rPr>
              <a:t>مصادر اللحوم الحلال المستوردة لدول مجلس التعاون الخليجي (2007)</a:t>
            </a:r>
            <a:endParaRPr lang="en-US" sz="2400" b="1" dirty="0">
              <a:solidFill>
                <a:schemeClr val="bg1"/>
              </a:solidFill>
              <a:latin typeface="Times New Roman" pitchFamily="18" charset="0"/>
              <a:ea typeface="ＭＳ Ｐゴシック" pitchFamily="34" charset="-128"/>
              <a:cs typeface="Times New Roman" pitchFamily="18" charset="0"/>
            </a:endParaRPr>
          </a:p>
        </p:txBody>
      </p:sp>
      <p:sp>
        <p:nvSpPr>
          <p:cNvPr id="32774" name="Rectangle 1"/>
          <p:cNvSpPr>
            <a:spLocks noChangeArrowheads="1"/>
          </p:cNvSpPr>
          <p:nvPr/>
        </p:nvSpPr>
        <p:spPr bwMode="auto">
          <a:xfrm>
            <a:off x="685800" y="6248400"/>
            <a:ext cx="350996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GCC= Gulf Cooperation Council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srcRect/>
          <a:stretch>
            <a:fillRect/>
          </a:stretch>
        </p:blipFill>
        <p:spPr bwMode="auto">
          <a:xfrm>
            <a:off x="7315200" y="863600"/>
            <a:ext cx="1057275" cy="790575"/>
          </a:xfrm>
          <a:prstGeom prst="rect">
            <a:avLst/>
          </a:prstGeom>
          <a:noFill/>
          <a:ln w="9525">
            <a:noFill/>
            <a:miter lim="800000"/>
            <a:headEnd/>
            <a:tailEnd/>
          </a:ln>
        </p:spPr>
      </p:pic>
      <p:sp>
        <p:nvSpPr>
          <p:cNvPr id="33795" name="Title 1"/>
          <p:cNvSpPr>
            <a:spLocks noGrp="1"/>
          </p:cNvSpPr>
          <p:nvPr>
            <p:ph type="title"/>
          </p:nvPr>
        </p:nvSpPr>
        <p:spPr>
          <a:xfrm>
            <a:off x="381000" y="152400"/>
            <a:ext cx="8229600" cy="533400"/>
          </a:xfrm>
          <a:solidFill>
            <a:srgbClr val="00B050"/>
          </a:solidFill>
        </p:spPr>
        <p:txBody>
          <a:bodyPr/>
          <a:lstStyle/>
          <a:p>
            <a:pPr algn="just" rtl="1"/>
            <a:r>
              <a:rPr lang="ar-KW" sz="2800" b="1" smtClean="0">
                <a:solidFill>
                  <a:schemeClr val="bg1"/>
                </a:solidFill>
                <a:latin typeface="Times New Roman" pitchFamily="18" charset="0"/>
                <a:cs typeface="Times New Roman" pitchFamily="18" charset="0"/>
              </a:rPr>
              <a:t>قضايا تجارية</a:t>
            </a:r>
            <a:endParaRPr lang="en-US" sz="2800" b="1" smtClean="0">
              <a:solidFill>
                <a:schemeClr val="bg1"/>
              </a:solidFill>
              <a:latin typeface="Times New Roman" pitchFamily="18" charset="0"/>
              <a:cs typeface="Times New Roman" pitchFamily="18" charset="0"/>
            </a:endParaRPr>
          </a:p>
        </p:txBody>
      </p:sp>
      <p:sp>
        <p:nvSpPr>
          <p:cNvPr id="6" name="Content Placeholder 2"/>
          <p:cNvSpPr txBox="1">
            <a:spLocks/>
          </p:cNvSpPr>
          <p:nvPr/>
        </p:nvSpPr>
        <p:spPr bwMode="auto">
          <a:xfrm>
            <a:off x="685800" y="1447800"/>
            <a:ext cx="7848600" cy="4876800"/>
          </a:xfrm>
          <a:prstGeom prst="rect">
            <a:avLst/>
          </a:prstGeom>
          <a:noFill/>
          <a:ln w="9525">
            <a:noFill/>
            <a:miter lim="800000"/>
            <a:headEnd/>
            <a:tailEnd/>
          </a:ln>
        </p:spPr>
        <p:txBody>
          <a:bodyPr/>
          <a:lstStyle/>
          <a:p>
            <a:pPr marL="457200" indent="-457200" algn="just" rtl="1" eaLnBrk="0" hangingPunct="0">
              <a:lnSpc>
                <a:spcPct val="200000"/>
              </a:lnSpc>
              <a:spcBef>
                <a:spcPct val="20000"/>
              </a:spcBef>
              <a:buSzPct val="75000"/>
              <a:buFont typeface="Calibri" pitchFamily="34" charset="0"/>
              <a:buAutoNum type="arabicPeriod"/>
            </a:pPr>
            <a:r>
              <a:rPr lang="ar-KW" sz="2400" b="1">
                <a:latin typeface="Times New Roman" pitchFamily="18" charset="0"/>
                <a:cs typeface="Times New Roman" pitchFamily="18" charset="0"/>
              </a:rPr>
              <a:t>سوق الحلال ضخم وعالمي</a:t>
            </a:r>
          </a:p>
          <a:p>
            <a:pPr marL="457200" indent="-457200" algn="just" rtl="1" eaLnBrk="0" hangingPunct="0">
              <a:lnSpc>
                <a:spcPct val="200000"/>
              </a:lnSpc>
              <a:spcBef>
                <a:spcPct val="20000"/>
              </a:spcBef>
              <a:buSzPct val="75000"/>
              <a:buFont typeface="Calibri" pitchFamily="34" charset="0"/>
              <a:buAutoNum type="arabicPeriod"/>
            </a:pPr>
            <a:r>
              <a:rPr lang="ar-KW" sz="2400" b="1">
                <a:latin typeface="Times New Roman" pitchFamily="18" charset="0"/>
                <a:cs typeface="Times New Roman" pitchFamily="18" charset="0"/>
              </a:rPr>
              <a:t>ولكن الحلال يفسر بشكل مختلف في بلدان مختلفة</a:t>
            </a:r>
          </a:p>
          <a:p>
            <a:pPr marL="457200" indent="-457200" algn="just" rtl="1" eaLnBrk="0" hangingPunct="0">
              <a:lnSpc>
                <a:spcPct val="200000"/>
              </a:lnSpc>
              <a:spcBef>
                <a:spcPct val="20000"/>
              </a:spcBef>
              <a:buSzPct val="75000"/>
              <a:buFont typeface="Calibri" pitchFamily="34" charset="0"/>
              <a:buAutoNum type="arabicPeriod"/>
            </a:pPr>
            <a:r>
              <a:rPr lang="ar-KW" sz="2400" b="1">
                <a:latin typeface="Times New Roman" pitchFamily="18" charset="0"/>
                <a:cs typeface="Times New Roman" pitchFamily="18" charset="0"/>
              </a:rPr>
              <a:t>عدم وجود اعتراف متبادل بشؤون التجارة بين الدول الأعضاء في منظمة التعاون الإسلامي</a:t>
            </a:r>
          </a:p>
          <a:p>
            <a:pPr marL="457200" indent="-457200" algn="just" rtl="1" eaLnBrk="0" hangingPunct="0">
              <a:lnSpc>
                <a:spcPct val="200000"/>
              </a:lnSpc>
              <a:spcBef>
                <a:spcPct val="20000"/>
              </a:spcBef>
              <a:buSzPct val="75000"/>
              <a:buFont typeface="Calibri" pitchFamily="34" charset="0"/>
              <a:buAutoNum type="arabicPeriod"/>
            </a:pPr>
            <a:r>
              <a:rPr lang="ar-KW" sz="2400" b="1">
                <a:latin typeface="Times New Roman" pitchFamily="18" charset="0"/>
                <a:cs typeface="Times New Roman" pitchFamily="18" charset="0"/>
              </a:rPr>
              <a:t>عدم وجود هيئات مختصة بشهادات الحلال</a:t>
            </a:r>
          </a:p>
          <a:p>
            <a:pPr marL="457200" indent="-457200" algn="just" rtl="1" eaLnBrk="0" hangingPunct="0">
              <a:lnSpc>
                <a:spcPct val="200000"/>
              </a:lnSpc>
              <a:spcBef>
                <a:spcPct val="20000"/>
              </a:spcBef>
              <a:buSzPct val="75000"/>
              <a:buFont typeface="Calibri" pitchFamily="34" charset="0"/>
              <a:buAutoNum type="arabicPeriod"/>
            </a:pPr>
            <a:r>
              <a:rPr lang="ar-KW" sz="2400" b="1">
                <a:latin typeface="Times New Roman" pitchFamily="18" charset="0"/>
                <a:cs typeface="Times New Roman" pitchFamily="18" charset="0"/>
              </a:rPr>
              <a:t>عدم وجود معايير حلال مشتركة</a:t>
            </a:r>
            <a:endParaRPr lang="en-US" sz="2400" b="1">
              <a:latin typeface="Times New Roman" pitchFamily="18" charset="0"/>
              <a:cs typeface="Times New Roman" pitchFamily="18" charset="0"/>
            </a:endParaRPr>
          </a:p>
        </p:txBody>
      </p:sp>
      <p:sp>
        <p:nvSpPr>
          <p:cNvPr id="7" name="Rectangle 6"/>
          <p:cNvSpPr>
            <a:spLocks noChangeArrowheads="1"/>
          </p:cNvSpPr>
          <p:nvPr/>
        </p:nvSpPr>
        <p:spPr bwMode="auto">
          <a:xfrm>
            <a:off x="304800" y="6335713"/>
            <a:ext cx="4525963" cy="369887"/>
          </a:xfrm>
          <a:prstGeom prst="rect">
            <a:avLst/>
          </a:prstGeom>
          <a:noFill/>
          <a:ln w="9525">
            <a:noFill/>
            <a:miter lim="800000"/>
            <a:headEnd/>
            <a:tailEnd/>
          </a:ln>
        </p:spPr>
        <p:txBody>
          <a:bodyPr wrap="none">
            <a:spAutoFit/>
          </a:bodyPr>
          <a:lstStyle/>
          <a:p>
            <a:r>
              <a:rPr lang="en-US" u="sng">
                <a:hlinkClick r:id="rId3"/>
              </a:rPr>
              <a:t>OIC = Organization of Islamic Cooperation</a:t>
            </a:r>
            <a:endParaRPr lang="en-US"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228600" y="2209800"/>
            <a:ext cx="8610600" cy="4114800"/>
          </a:xfrm>
          <a:prstGeom prst="rect">
            <a:avLst/>
          </a:prstGeom>
          <a:noFill/>
          <a:ln w="9525">
            <a:noFill/>
            <a:miter lim="800000"/>
            <a:headEnd/>
            <a:tailEnd/>
          </a:ln>
        </p:spPr>
        <p:txBody>
          <a:bodyPr/>
          <a:lstStyle/>
          <a:p>
            <a:pPr algn="just" rtl="1" eaLnBrk="0" hangingPunct="0">
              <a:lnSpc>
                <a:spcPct val="200000"/>
              </a:lnSpc>
              <a:spcBef>
                <a:spcPct val="20000"/>
              </a:spcBef>
              <a:buFont typeface="Arial" charset="0"/>
              <a:buNone/>
            </a:pPr>
            <a:r>
              <a:rPr lang="ar-KW" sz="2400" b="1">
                <a:latin typeface="Times New Roman" pitchFamily="18" charset="0"/>
                <a:cs typeface="Times New Roman" pitchFamily="18" charset="0"/>
              </a:rPr>
              <a:t>7. وعادة ينظم الحلال بموجب قانون الملاصق على العبوات والعلامات التجارية</a:t>
            </a:r>
          </a:p>
          <a:p>
            <a:pPr algn="just" rtl="1" eaLnBrk="0" hangingPunct="0">
              <a:lnSpc>
                <a:spcPct val="200000"/>
              </a:lnSpc>
              <a:spcBef>
                <a:spcPct val="20000"/>
              </a:spcBef>
              <a:buFont typeface="Arial" charset="0"/>
              <a:buNone/>
            </a:pPr>
            <a:r>
              <a:rPr lang="ar-KW" sz="2400" b="1">
                <a:latin typeface="Times New Roman" pitchFamily="18" charset="0"/>
                <a:cs typeface="Times New Roman" pitchFamily="18" charset="0"/>
              </a:rPr>
              <a:t>8. ولذلك، فإن خدمات شهادات الحلال تقدم من قبل العديد من الوكالات / والجمعيات / والمجالس / والاتحادات، إلخ</a:t>
            </a:r>
          </a:p>
          <a:p>
            <a:pPr algn="just" rtl="1" eaLnBrk="0" hangingPunct="0">
              <a:lnSpc>
                <a:spcPct val="200000"/>
              </a:lnSpc>
              <a:spcBef>
                <a:spcPct val="20000"/>
              </a:spcBef>
              <a:buFont typeface="Arial" charset="0"/>
              <a:buNone/>
            </a:pPr>
            <a:r>
              <a:rPr lang="ar-KW" sz="2400" b="1">
                <a:latin typeface="Times New Roman" pitchFamily="18" charset="0"/>
                <a:cs typeface="Times New Roman" pitchFamily="18" charset="0"/>
              </a:rPr>
              <a:t>9. معظم المنتجات الحلال المتداولة يتم استيرادها من دول غير منظمة التعاون الإسلامي</a:t>
            </a:r>
          </a:p>
          <a:p>
            <a:pPr algn="just" rtl="1" eaLnBrk="0" hangingPunct="0">
              <a:lnSpc>
                <a:spcPct val="200000"/>
              </a:lnSpc>
              <a:spcBef>
                <a:spcPct val="20000"/>
              </a:spcBef>
              <a:buFont typeface="Arial" charset="0"/>
              <a:buNone/>
            </a:pPr>
            <a:r>
              <a:rPr lang="ar-KW" sz="2400" b="1">
                <a:latin typeface="Times New Roman" pitchFamily="18" charset="0"/>
                <a:cs typeface="Times New Roman" pitchFamily="18" charset="0"/>
              </a:rPr>
              <a:t>10. دول منظمة المؤتمر الإسلامي هي المستورد الرئيسي للأغذية الحلال</a:t>
            </a:r>
            <a:endParaRPr lang="en-US" sz="2400" b="1">
              <a:latin typeface="Times New Roman" pitchFamily="18" charset="0"/>
              <a:cs typeface="Times New Roman" pitchFamily="18" charset="0"/>
            </a:endParaRPr>
          </a:p>
        </p:txBody>
      </p:sp>
      <p:sp>
        <p:nvSpPr>
          <p:cNvPr id="34819" name="Content Placeholder 2"/>
          <p:cNvSpPr txBox="1">
            <a:spLocks/>
          </p:cNvSpPr>
          <p:nvPr/>
        </p:nvSpPr>
        <p:spPr bwMode="auto">
          <a:xfrm>
            <a:off x="228600" y="457200"/>
            <a:ext cx="8610600" cy="1524000"/>
          </a:xfrm>
          <a:prstGeom prst="rect">
            <a:avLst/>
          </a:prstGeom>
          <a:noFill/>
          <a:ln w="9525">
            <a:noFill/>
            <a:miter lim="800000"/>
            <a:headEnd/>
            <a:tailEnd/>
          </a:ln>
        </p:spPr>
        <p:txBody>
          <a:bodyPr/>
          <a:lstStyle/>
          <a:p>
            <a:pPr algn="just" rtl="1" eaLnBrk="0" hangingPunct="0">
              <a:lnSpc>
                <a:spcPct val="200000"/>
              </a:lnSpc>
              <a:spcBef>
                <a:spcPct val="20000"/>
              </a:spcBef>
              <a:buFont typeface="Arial" charset="0"/>
              <a:buNone/>
            </a:pPr>
            <a:r>
              <a:rPr lang="ar-KW" sz="2400" b="1">
                <a:latin typeface="Times New Roman" pitchFamily="18" charset="0"/>
                <a:cs typeface="Times New Roman" pitchFamily="18" charset="0"/>
              </a:rPr>
              <a:t>6. في جميع البلدان تقريبا، يعتبر الحلال مسألة دينية. وبالتالي، فإن حكومة الولاية مثل دول مجلس التعاون الخليجي بدأت للتو بالتدخل</a:t>
            </a:r>
            <a:endParaRPr lang="en-US" sz="2400" b="1">
              <a:latin typeface="Times New Roman" pitchFamily="18" charset="0"/>
              <a:cs typeface="Times New Roman" pitchFamily="18"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2"/>
          <a:srcRect/>
          <a:stretch>
            <a:fillRect/>
          </a:stretch>
        </p:blipFill>
        <p:spPr bwMode="auto">
          <a:xfrm>
            <a:off x="8001000" y="38100"/>
            <a:ext cx="1104900" cy="857250"/>
          </a:xfrm>
          <a:prstGeom prst="rect">
            <a:avLst/>
          </a:prstGeom>
          <a:noFill/>
          <a:ln w="9525">
            <a:noFill/>
            <a:miter lim="800000"/>
            <a:headEnd/>
            <a:tailEnd/>
          </a:ln>
        </p:spPr>
      </p:pic>
      <p:sp>
        <p:nvSpPr>
          <p:cNvPr id="35843" name="Title 1"/>
          <p:cNvSpPr>
            <a:spLocks noGrp="1"/>
          </p:cNvSpPr>
          <p:nvPr>
            <p:ph type="title"/>
          </p:nvPr>
        </p:nvSpPr>
        <p:spPr>
          <a:xfrm>
            <a:off x="152400" y="152400"/>
            <a:ext cx="7696200" cy="504825"/>
          </a:xfrm>
          <a:solidFill>
            <a:srgbClr val="00B050"/>
          </a:solidFill>
        </p:spPr>
        <p:txBody>
          <a:bodyPr>
            <a:normAutofit fontScale="90000"/>
          </a:bodyPr>
          <a:lstStyle/>
          <a:p>
            <a:pPr algn="just" rtl="1"/>
            <a:r>
              <a:rPr lang="ar-KW" sz="2800" b="1" smtClean="0">
                <a:solidFill>
                  <a:schemeClr val="bg1"/>
                </a:solidFill>
                <a:latin typeface="Times New Roman" pitchFamily="18" charset="0"/>
                <a:cs typeface="Times New Roman" pitchFamily="18" charset="0"/>
              </a:rPr>
              <a:t>ما الذي يجب أن يركز عليه؟</a:t>
            </a:r>
            <a:endParaRPr lang="en-US" sz="2800" b="1" smtClean="0">
              <a:solidFill>
                <a:schemeClr val="bg1"/>
              </a:solidFill>
              <a:latin typeface="Times New Roman" pitchFamily="18" charset="0"/>
              <a:cs typeface="Times New Roman" pitchFamily="18" charset="0"/>
            </a:endParaRPr>
          </a:p>
        </p:txBody>
      </p:sp>
      <p:sp>
        <p:nvSpPr>
          <p:cNvPr id="6" name="Content Placeholder 2"/>
          <p:cNvSpPr>
            <a:spLocks noGrp="1"/>
          </p:cNvSpPr>
          <p:nvPr>
            <p:ph idx="1"/>
          </p:nvPr>
        </p:nvSpPr>
        <p:spPr>
          <a:xfrm>
            <a:off x="228600" y="685800"/>
            <a:ext cx="7620000" cy="3657600"/>
          </a:xfrm>
        </p:spPr>
        <p:txBody>
          <a:bodyPr>
            <a:normAutofit lnSpcReduction="10000"/>
          </a:bodyPr>
          <a:lstStyle/>
          <a:p>
            <a:pPr algn="r" rtl="1">
              <a:lnSpc>
                <a:spcPct val="150000"/>
              </a:lnSpc>
            </a:pPr>
            <a:r>
              <a:rPr lang="ar-KW" sz="2400" b="1" smtClean="0">
                <a:latin typeface="Arial" charset="0"/>
              </a:rPr>
              <a:t>هيئات إصدار الشهادات الحلال وهم مزودو خدمات حلال</a:t>
            </a:r>
          </a:p>
          <a:p>
            <a:pPr algn="r" rtl="1">
              <a:lnSpc>
                <a:spcPct val="150000"/>
              </a:lnSpc>
            </a:pPr>
            <a:r>
              <a:rPr lang="ar-KW" sz="2400" b="1" smtClean="0">
                <a:latin typeface="Arial" charset="0"/>
              </a:rPr>
              <a:t>كفاءة مزودو خدمات حلال (البرازيل والاتحاد الأوروبي والهند وأستراليا والولايات المتحدة)</a:t>
            </a:r>
          </a:p>
          <a:p>
            <a:pPr algn="r" rtl="1">
              <a:lnSpc>
                <a:spcPct val="150000"/>
              </a:lnSpc>
            </a:pPr>
            <a:r>
              <a:rPr lang="ar-KW" sz="2400" b="1" smtClean="0">
                <a:latin typeface="Arial" charset="0"/>
              </a:rPr>
              <a:t>المعايير الحلال التي وضعتها السلطة المختصة</a:t>
            </a:r>
          </a:p>
          <a:p>
            <a:pPr algn="r" rtl="1">
              <a:lnSpc>
                <a:spcPct val="150000"/>
              </a:lnSpc>
            </a:pPr>
            <a:r>
              <a:rPr lang="ar-KW" sz="2400" b="1" smtClean="0">
                <a:latin typeface="Arial" charset="0"/>
              </a:rPr>
              <a:t>شعار الحلال - الأصالة</a:t>
            </a:r>
          </a:p>
          <a:p>
            <a:pPr algn="r" rtl="1">
              <a:lnSpc>
                <a:spcPct val="150000"/>
              </a:lnSpc>
            </a:pPr>
            <a:r>
              <a:rPr lang="ar-KW" sz="2400" b="1" smtClean="0">
                <a:latin typeface="Arial" charset="0"/>
              </a:rPr>
              <a:t>مراقبة استيراد الحلال:</a:t>
            </a:r>
            <a:endParaRPr lang="en-US" sz="2400" b="1" smtClean="0">
              <a:latin typeface="Arial" charset="0"/>
            </a:endParaRPr>
          </a:p>
        </p:txBody>
      </p:sp>
      <p:sp>
        <p:nvSpPr>
          <p:cNvPr id="7" name="Content Placeholder 2"/>
          <p:cNvSpPr txBox="1">
            <a:spLocks/>
          </p:cNvSpPr>
          <p:nvPr/>
        </p:nvSpPr>
        <p:spPr bwMode="auto">
          <a:xfrm>
            <a:off x="76200" y="4267200"/>
            <a:ext cx="7391400" cy="2514600"/>
          </a:xfrm>
          <a:prstGeom prst="rect">
            <a:avLst/>
          </a:prstGeom>
          <a:noFill/>
          <a:ln w="9525">
            <a:noFill/>
            <a:miter lim="800000"/>
            <a:headEnd/>
            <a:tailEnd/>
          </a:ln>
        </p:spPr>
        <p:txBody>
          <a:bodyPr/>
          <a:lstStyle/>
          <a:p>
            <a:pPr marL="342900" indent="-342900" algn="r" rtl="1" eaLnBrk="0" hangingPunct="0">
              <a:lnSpc>
                <a:spcPct val="150000"/>
              </a:lnSpc>
              <a:spcBef>
                <a:spcPct val="20000"/>
              </a:spcBef>
              <a:buFont typeface="Arial" charset="0"/>
              <a:buChar char="–"/>
            </a:pPr>
            <a:r>
              <a:rPr lang="ar-KW" sz="2400" b="1">
                <a:solidFill>
                  <a:srgbClr val="FF0000"/>
                </a:solidFill>
              </a:rPr>
              <a:t>السياسات واللوائح</a:t>
            </a:r>
          </a:p>
          <a:p>
            <a:pPr marL="342900" indent="-342900" algn="r" rtl="1" eaLnBrk="0" hangingPunct="0">
              <a:lnSpc>
                <a:spcPct val="150000"/>
              </a:lnSpc>
              <a:spcBef>
                <a:spcPct val="20000"/>
              </a:spcBef>
              <a:buFont typeface="Arial" charset="0"/>
              <a:buChar char="–"/>
            </a:pPr>
            <a:r>
              <a:rPr lang="ar-KW" sz="2400" b="1">
                <a:solidFill>
                  <a:srgbClr val="FF0000"/>
                </a:solidFill>
              </a:rPr>
              <a:t>قاعدة البيانات الاستيراد </a:t>
            </a:r>
          </a:p>
          <a:p>
            <a:pPr marL="342900" indent="-342900" algn="r" rtl="1" eaLnBrk="0" hangingPunct="0">
              <a:lnSpc>
                <a:spcPct val="150000"/>
              </a:lnSpc>
              <a:spcBef>
                <a:spcPct val="20000"/>
              </a:spcBef>
              <a:buFont typeface="Arial" charset="0"/>
              <a:buChar char="–"/>
            </a:pPr>
            <a:r>
              <a:rPr lang="ar-KW" sz="2400" b="1">
                <a:solidFill>
                  <a:srgbClr val="FF0000"/>
                </a:solidFill>
              </a:rPr>
              <a:t>نظام آلية إدارة الواردات الغذائية - التخليص، تجميد، تحليل أو الرفض</a:t>
            </a:r>
          </a:p>
          <a:p>
            <a:pPr marL="342900" indent="-342900" algn="r" rtl="1" eaLnBrk="0" hangingPunct="0">
              <a:lnSpc>
                <a:spcPct val="150000"/>
              </a:lnSpc>
              <a:spcBef>
                <a:spcPct val="20000"/>
              </a:spcBef>
              <a:buFont typeface="Arial" charset="0"/>
              <a:buChar char="–"/>
            </a:pPr>
            <a:r>
              <a:rPr lang="ar-KW" sz="2400" b="1">
                <a:solidFill>
                  <a:srgbClr val="FF0000"/>
                </a:solidFill>
              </a:rPr>
              <a:t>أدوات الفحص: طقم اختبارات سريعة، دعم مختبرات تحليل</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additive="base">
                                        <p:cTn id="4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 calcmode="lin" valueType="num">
                                      <p:cBhvr additive="base">
                                        <p:cTn id="5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ChangeArrowheads="1"/>
          </p:cNvSpPr>
          <p:nvPr/>
        </p:nvSpPr>
        <p:spPr bwMode="auto">
          <a:xfrm>
            <a:off x="1309688" y="304800"/>
            <a:ext cx="6615112" cy="1143000"/>
          </a:xfrm>
          <a:prstGeom prst="rect">
            <a:avLst/>
          </a:prstGeom>
          <a:solidFill>
            <a:schemeClr val="bg1"/>
          </a:solidFill>
          <a:ln w="9525">
            <a:noFill/>
            <a:miter lim="800000"/>
            <a:headEnd/>
            <a:tailEnd/>
          </a:ln>
        </p:spPr>
        <p:txBody>
          <a:bodyPr/>
          <a:lstStyle/>
          <a:p>
            <a:pPr algn="ctr"/>
            <a:r>
              <a:rPr lang="ar-KW" sz="2800" b="1">
                <a:latin typeface="Times New Roman" pitchFamily="18" charset="0"/>
                <a:cs typeface="Times New Roman" pitchFamily="18" charset="0"/>
              </a:rPr>
              <a:t>هيئات منح الشهادات الحلال</a:t>
            </a:r>
          </a:p>
          <a:p>
            <a:pPr algn="ctr"/>
            <a:r>
              <a:rPr lang="ar-KW" sz="2800" b="1">
                <a:solidFill>
                  <a:srgbClr val="FF0000"/>
                </a:solidFill>
                <a:latin typeface="Times New Roman" pitchFamily="18" charset="0"/>
                <a:cs typeface="Times New Roman" pitchFamily="18" charset="0"/>
              </a:rPr>
              <a:t>السيناريو الحالي</a:t>
            </a:r>
            <a:endParaRPr lang="en-US" sz="2800" b="1">
              <a:solidFill>
                <a:srgbClr val="FF0000"/>
              </a:solidFill>
              <a:latin typeface="Times New Roman" pitchFamily="18" charset="0"/>
              <a:cs typeface="Times New Roman" pitchFamily="18" charset="0"/>
            </a:endParaRPr>
          </a:p>
        </p:txBody>
      </p:sp>
      <p:graphicFrame>
        <p:nvGraphicFramePr>
          <p:cNvPr id="5" name="Content Placeholder 6"/>
          <p:cNvGraphicFramePr>
            <a:graphicFrameLocks/>
          </p:cNvGraphicFramePr>
          <p:nvPr/>
        </p:nvGraphicFramePr>
        <p:xfrm>
          <a:off x="214282" y="2357430"/>
          <a:ext cx="5500726" cy="4000528"/>
        </p:xfrm>
        <a:graphic>
          <a:graphicData uri="http://schemas.openxmlformats.org/drawingml/2006/chart">
            <c:chart xmlns:c="http://schemas.openxmlformats.org/drawingml/2006/chart" xmlns:r="http://schemas.openxmlformats.org/officeDocument/2006/relationships" r:id="rId2"/>
          </a:graphicData>
        </a:graphic>
      </p:graphicFrame>
      <p:sp>
        <p:nvSpPr>
          <p:cNvPr id="36868" name="Text Box 7"/>
          <p:cNvSpPr txBox="1">
            <a:spLocks noChangeArrowheads="1"/>
          </p:cNvSpPr>
          <p:nvPr/>
        </p:nvSpPr>
        <p:spPr bwMode="auto">
          <a:xfrm>
            <a:off x="1676400" y="1609725"/>
            <a:ext cx="5724525" cy="523875"/>
          </a:xfrm>
          <a:prstGeom prst="rect">
            <a:avLst/>
          </a:prstGeom>
          <a:noFill/>
          <a:ln w="9525">
            <a:noFill/>
            <a:miter lim="800000"/>
            <a:headEnd/>
            <a:tailEnd/>
          </a:ln>
        </p:spPr>
        <p:txBody>
          <a:bodyPr wrap="none">
            <a:spAutoFit/>
          </a:bodyPr>
          <a:lstStyle/>
          <a:p>
            <a:pPr algn="ctr"/>
            <a:r>
              <a:rPr lang="ar-KW" sz="2800" b="1">
                <a:latin typeface="Calibri" pitchFamily="34" charset="0"/>
              </a:rPr>
              <a:t>عدد هيئات إصدار شهادات الحلال حسب المنطقة</a:t>
            </a:r>
            <a:endParaRPr lang="en-US" sz="2800" b="1">
              <a:latin typeface="Calibri" pitchFamily="34" charset="0"/>
            </a:endParaRPr>
          </a:p>
        </p:txBody>
      </p:sp>
      <p:sp>
        <p:nvSpPr>
          <p:cNvPr id="36869" name="TextBox 7"/>
          <p:cNvSpPr txBox="1">
            <a:spLocks noChangeArrowheads="1"/>
          </p:cNvSpPr>
          <p:nvPr/>
        </p:nvSpPr>
        <p:spPr bwMode="auto">
          <a:xfrm>
            <a:off x="6096000" y="2897188"/>
            <a:ext cx="2438400" cy="2308225"/>
          </a:xfrm>
          <a:prstGeom prst="rect">
            <a:avLst/>
          </a:prstGeom>
          <a:noFill/>
          <a:ln w="9525">
            <a:noFill/>
            <a:miter lim="800000"/>
            <a:headEnd/>
            <a:tailEnd/>
          </a:ln>
        </p:spPr>
        <p:txBody>
          <a:bodyPr>
            <a:spAutoFit/>
          </a:bodyPr>
          <a:lstStyle/>
          <a:p>
            <a:pPr algn="ctr">
              <a:lnSpc>
                <a:spcPct val="150000"/>
              </a:lnSpc>
            </a:pPr>
            <a:r>
              <a:rPr lang="ar-KW" sz="2400" b="1">
                <a:solidFill>
                  <a:srgbClr val="00B050"/>
                </a:solidFill>
                <a:latin typeface="Calibri" pitchFamily="34" charset="0"/>
              </a:rPr>
              <a:t>أكثر من 300 هيئة حلال تعمل ولكن فقط 33٪ هي الهيئات القانونية المسجلة</a:t>
            </a:r>
            <a:endParaRPr lang="en-US" sz="2400" b="1">
              <a:solidFill>
                <a:srgbClr val="00B050"/>
              </a:solidFill>
              <a:latin typeface="Calibri" pitchFamily="34"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Chart 30"/>
          <p:cNvGraphicFramePr>
            <a:graphicFrameLocks/>
          </p:cNvGraphicFramePr>
          <p:nvPr/>
        </p:nvGraphicFramePr>
        <p:xfrm>
          <a:off x="1908175" y="2060575"/>
          <a:ext cx="5184775" cy="3455988"/>
        </p:xfrm>
        <a:graphic>
          <a:graphicData uri="http://schemas.openxmlformats.org/presentationml/2006/ole">
            <p:oleObj spid="_x0000_s1026" name="Chart" r:id="rId3" imgW="5182049" imgH="3456732" progId="Excel.Sheet.8">
              <p:embed/>
            </p:oleObj>
          </a:graphicData>
        </a:graphic>
      </p:graphicFrame>
      <p:sp>
        <p:nvSpPr>
          <p:cNvPr id="37891" name="Rectangle 3"/>
          <p:cNvSpPr txBox="1">
            <a:spLocks noChangeArrowheads="1"/>
          </p:cNvSpPr>
          <p:nvPr/>
        </p:nvSpPr>
        <p:spPr bwMode="auto">
          <a:xfrm>
            <a:off x="1295400" y="228600"/>
            <a:ext cx="6518275" cy="990600"/>
          </a:xfrm>
          <a:prstGeom prst="rect">
            <a:avLst/>
          </a:prstGeom>
          <a:solidFill>
            <a:schemeClr val="bg1"/>
          </a:solidFill>
          <a:ln w="9525">
            <a:noFill/>
            <a:miter lim="800000"/>
            <a:headEnd/>
            <a:tailEnd/>
          </a:ln>
        </p:spPr>
        <p:txBody>
          <a:bodyPr rIns="0"/>
          <a:lstStyle/>
          <a:p>
            <a:pPr algn="ctr"/>
            <a:r>
              <a:rPr lang="ar-KW" sz="2800" b="1">
                <a:latin typeface="Times New Roman" pitchFamily="18" charset="0"/>
                <a:cs typeface="Times New Roman" pitchFamily="18" charset="0"/>
              </a:rPr>
              <a:t>هيئات منح الشهادات الحلال المعترف بها في بلدان مجلس التعاون الخليجي</a:t>
            </a:r>
            <a:endParaRPr lang="en-US" sz="2800" b="1">
              <a:latin typeface="Times New Roman" pitchFamily="18" charset="0"/>
              <a:cs typeface="Times New Roman" pitchFamily="18" charset="0"/>
            </a:endParaRPr>
          </a:p>
        </p:txBody>
      </p:sp>
      <p:sp>
        <p:nvSpPr>
          <p:cNvPr id="37892" name="TextBox 39"/>
          <p:cNvSpPr txBox="1">
            <a:spLocks noChangeArrowheads="1"/>
          </p:cNvSpPr>
          <p:nvPr/>
        </p:nvSpPr>
        <p:spPr bwMode="auto">
          <a:xfrm>
            <a:off x="5076825" y="1557338"/>
            <a:ext cx="2016125" cy="369887"/>
          </a:xfrm>
          <a:prstGeom prst="rect">
            <a:avLst/>
          </a:prstGeom>
          <a:noFill/>
          <a:ln w="9525">
            <a:noFill/>
            <a:miter lim="800000"/>
            <a:headEnd/>
            <a:tailEnd/>
          </a:ln>
        </p:spPr>
        <p:txBody>
          <a:bodyPr>
            <a:spAutoFit/>
          </a:bodyPr>
          <a:lstStyle/>
          <a:p>
            <a:pPr algn="ctr" rtl="1"/>
            <a:r>
              <a:rPr lang="ar-KW" b="1">
                <a:latin typeface="Calibri" pitchFamily="34" charset="0"/>
              </a:rPr>
              <a:t>جنوب أميركا 12%</a:t>
            </a:r>
            <a:endParaRPr lang="en-US">
              <a:latin typeface="Calibri" pitchFamily="34" charset="0"/>
            </a:endParaRPr>
          </a:p>
        </p:txBody>
      </p:sp>
      <p:sp>
        <p:nvSpPr>
          <p:cNvPr id="37893" name="TextBox 37"/>
          <p:cNvSpPr txBox="1">
            <a:spLocks noChangeArrowheads="1"/>
          </p:cNvSpPr>
          <p:nvPr/>
        </p:nvSpPr>
        <p:spPr bwMode="auto">
          <a:xfrm>
            <a:off x="3924300" y="5445125"/>
            <a:ext cx="2016125" cy="369888"/>
          </a:xfrm>
          <a:prstGeom prst="rect">
            <a:avLst/>
          </a:prstGeom>
          <a:noFill/>
          <a:ln w="9525">
            <a:noFill/>
            <a:miter lim="800000"/>
            <a:headEnd/>
            <a:tailEnd/>
          </a:ln>
        </p:spPr>
        <p:txBody>
          <a:bodyPr>
            <a:spAutoFit/>
          </a:bodyPr>
          <a:lstStyle/>
          <a:p>
            <a:r>
              <a:rPr lang="ar-KW" b="1">
                <a:latin typeface="Calibri" pitchFamily="34" charset="0"/>
              </a:rPr>
              <a:t>أوربا 25%</a:t>
            </a:r>
            <a:endParaRPr lang="en-US">
              <a:latin typeface="Calibri" pitchFamily="34" charset="0"/>
            </a:endParaRPr>
          </a:p>
        </p:txBody>
      </p:sp>
      <p:sp>
        <p:nvSpPr>
          <p:cNvPr id="37894" name="TextBox 44"/>
          <p:cNvSpPr txBox="1">
            <a:spLocks noChangeArrowheads="1"/>
          </p:cNvSpPr>
          <p:nvPr/>
        </p:nvSpPr>
        <p:spPr bwMode="auto">
          <a:xfrm>
            <a:off x="7308850" y="3573463"/>
            <a:ext cx="2016125" cy="369887"/>
          </a:xfrm>
          <a:prstGeom prst="rect">
            <a:avLst/>
          </a:prstGeom>
          <a:noFill/>
          <a:ln w="9525">
            <a:noFill/>
            <a:miter lim="800000"/>
            <a:headEnd/>
            <a:tailEnd/>
          </a:ln>
        </p:spPr>
        <p:txBody>
          <a:bodyPr>
            <a:spAutoFit/>
          </a:bodyPr>
          <a:lstStyle/>
          <a:p>
            <a:r>
              <a:rPr lang="ar-KW" b="1">
                <a:latin typeface="Calibri" pitchFamily="34" charset="0"/>
              </a:rPr>
              <a:t>إفريقيا 12%</a:t>
            </a:r>
            <a:endParaRPr lang="en-US">
              <a:latin typeface="Calibri" pitchFamily="34" charset="0"/>
            </a:endParaRPr>
          </a:p>
        </p:txBody>
      </p:sp>
      <p:sp>
        <p:nvSpPr>
          <p:cNvPr id="37895" name="TextBox 45"/>
          <p:cNvSpPr txBox="1">
            <a:spLocks noChangeArrowheads="1"/>
          </p:cNvSpPr>
          <p:nvPr/>
        </p:nvSpPr>
        <p:spPr bwMode="auto">
          <a:xfrm>
            <a:off x="6804025" y="2276475"/>
            <a:ext cx="2016125" cy="369888"/>
          </a:xfrm>
          <a:prstGeom prst="rect">
            <a:avLst/>
          </a:prstGeom>
          <a:noFill/>
          <a:ln w="9525">
            <a:noFill/>
            <a:miter lim="800000"/>
            <a:headEnd/>
            <a:tailEnd/>
          </a:ln>
        </p:spPr>
        <p:txBody>
          <a:bodyPr>
            <a:spAutoFit/>
          </a:bodyPr>
          <a:lstStyle/>
          <a:p>
            <a:r>
              <a:rPr lang="ar-KW" b="1">
                <a:latin typeface="Calibri" pitchFamily="34" charset="0"/>
              </a:rPr>
              <a:t>شمال أميركا 12%</a:t>
            </a:r>
            <a:endParaRPr lang="en-US">
              <a:latin typeface="Calibri" pitchFamily="34" charset="0"/>
            </a:endParaRPr>
          </a:p>
        </p:txBody>
      </p:sp>
      <p:sp>
        <p:nvSpPr>
          <p:cNvPr id="37896" name="TextBox 46"/>
          <p:cNvSpPr txBox="1">
            <a:spLocks noChangeArrowheads="1"/>
          </p:cNvSpPr>
          <p:nvPr/>
        </p:nvSpPr>
        <p:spPr bwMode="auto">
          <a:xfrm>
            <a:off x="827088" y="2997200"/>
            <a:ext cx="2016125" cy="369888"/>
          </a:xfrm>
          <a:prstGeom prst="rect">
            <a:avLst/>
          </a:prstGeom>
          <a:noFill/>
          <a:ln w="9525">
            <a:noFill/>
            <a:miter lim="800000"/>
            <a:headEnd/>
            <a:tailEnd/>
          </a:ln>
        </p:spPr>
        <p:txBody>
          <a:bodyPr>
            <a:spAutoFit/>
          </a:bodyPr>
          <a:lstStyle/>
          <a:p>
            <a:r>
              <a:rPr lang="ar-KW" b="1">
                <a:latin typeface="Calibri" pitchFamily="34" charset="0"/>
              </a:rPr>
              <a:t>آسيا 19%</a:t>
            </a:r>
            <a:endParaRPr lang="en-US">
              <a:latin typeface="Calibri" pitchFamily="34" charset="0"/>
            </a:endParaRPr>
          </a:p>
        </p:txBody>
      </p:sp>
      <p:sp>
        <p:nvSpPr>
          <p:cNvPr id="37897" name="TextBox 47"/>
          <p:cNvSpPr txBox="1">
            <a:spLocks noChangeArrowheads="1"/>
          </p:cNvSpPr>
          <p:nvPr/>
        </p:nvSpPr>
        <p:spPr bwMode="auto">
          <a:xfrm>
            <a:off x="1042988" y="1603375"/>
            <a:ext cx="2016125" cy="646113"/>
          </a:xfrm>
          <a:prstGeom prst="rect">
            <a:avLst/>
          </a:prstGeom>
          <a:noFill/>
          <a:ln w="9525">
            <a:noFill/>
            <a:miter lim="800000"/>
            <a:headEnd/>
            <a:tailEnd/>
          </a:ln>
        </p:spPr>
        <p:txBody>
          <a:bodyPr>
            <a:spAutoFit/>
          </a:bodyPr>
          <a:lstStyle/>
          <a:p>
            <a:pPr algn="ctr"/>
            <a:r>
              <a:rPr lang="ar-KW" b="1">
                <a:latin typeface="Calibri" pitchFamily="34" charset="0"/>
              </a:rPr>
              <a:t>أستراليا والدول المحيطة بها 17%</a:t>
            </a:r>
            <a:endParaRPr lang="en-US">
              <a:latin typeface="Calibri" pitchFamily="34" charset="0"/>
            </a:endParaRPr>
          </a:p>
        </p:txBody>
      </p:sp>
      <p:sp>
        <p:nvSpPr>
          <p:cNvPr id="37898" name="TextBox 48"/>
          <p:cNvSpPr txBox="1">
            <a:spLocks noChangeArrowheads="1"/>
          </p:cNvSpPr>
          <p:nvPr/>
        </p:nvSpPr>
        <p:spPr bwMode="auto">
          <a:xfrm>
            <a:off x="5508625" y="5589588"/>
            <a:ext cx="3311525" cy="369887"/>
          </a:xfrm>
          <a:prstGeom prst="rect">
            <a:avLst/>
          </a:prstGeom>
          <a:noFill/>
          <a:ln w="9525">
            <a:noFill/>
            <a:miter lim="800000"/>
            <a:headEnd/>
            <a:tailEnd/>
          </a:ln>
        </p:spPr>
        <p:txBody>
          <a:bodyPr>
            <a:spAutoFit/>
          </a:bodyPr>
          <a:lstStyle/>
          <a:p>
            <a:r>
              <a:rPr lang="en-US">
                <a:latin typeface="Calibri" pitchFamily="34" charset="0"/>
              </a:rPr>
              <a:t>Total No of HCBs recognized : </a:t>
            </a:r>
            <a:r>
              <a:rPr lang="en-US" b="1">
                <a:latin typeface="Calibri" pitchFamily="34" charset="0"/>
              </a:rPr>
              <a:t>52</a:t>
            </a:r>
          </a:p>
        </p:txBody>
      </p:sp>
      <p:cxnSp>
        <p:nvCxnSpPr>
          <p:cNvPr id="13" name="Straight Connector 12"/>
          <p:cNvCxnSpPr/>
          <p:nvPr/>
        </p:nvCxnSpPr>
        <p:spPr>
          <a:xfrm>
            <a:off x="5580063" y="5516563"/>
            <a:ext cx="2879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11413" y="2205038"/>
            <a:ext cx="1008062" cy="287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76375" y="3500438"/>
            <a:ext cx="574675"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6804025" y="3860800"/>
            <a:ext cx="5048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6372225" y="2636838"/>
            <a:ext cx="431800"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004594" y="2205831"/>
            <a:ext cx="287338"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87675" y="1700213"/>
            <a:ext cx="2879725" cy="2808287"/>
          </a:xfrm>
          <a:prstGeom prst="ellipse">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38915" name="Rectangle 3"/>
          <p:cNvSpPr txBox="1">
            <a:spLocks noChangeArrowheads="1"/>
          </p:cNvSpPr>
          <p:nvPr/>
        </p:nvSpPr>
        <p:spPr bwMode="auto">
          <a:xfrm>
            <a:off x="1254125" y="495300"/>
            <a:ext cx="6518275" cy="571500"/>
          </a:xfrm>
          <a:prstGeom prst="rect">
            <a:avLst/>
          </a:prstGeom>
          <a:solidFill>
            <a:schemeClr val="bg1"/>
          </a:solidFill>
          <a:ln w="9525">
            <a:noFill/>
            <a:miter lim="800000"/>
            <a:headEnd/>
            <a:tailEnd/>
          </a:ln>
        </p:spPr>
        <p:txBody>
          <a:bodyPr rIns="0"/>
          <a:lstStyle/>
          <a:p>
            <a:pPr algn="ctr"/>
            <a:r>
              <a:rPr lang="ar-KW" sz="3200" b="1">
                <a:latin typeface="Times New Roman" pitchFamily="18" charset="0"/>
                <a:cs typeface="Times New Roman" pitchFamily="18" charset="0"/>
              </a:rPr>
              <a:t>عدم الاعتراف المتبادل</a:t>
            </a:r>
            <a:r>
              <a:rPr lang="en-US" sz="3200" b="1">
                <a:latin typeface="Times New Roman" pitchFamily="18" charset="0"/>
                <a:cs typeface="Times New Roman" pitchFamily="18" charset="0"/>
              </a:rPr>
              <a:t> </a:t>
            </a:r>
          </a:p>
        </p:txBody>
      </p:sp>
      <p:sp>
        <p:nvSpPr>
          <p:cNvPr id="6" name="Oval 5"/>
          <p:cNvSpPr/>
          <p:nvPr/>
        </p:nvSpPr>
        <p:spPr>
          <a:xfrm>
            <a:off x="1979613" y="3429000"/>
            <a:ext cx="2879725" cy="2808288"/>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7" name="Oval 6"/>
          <p:cNvSpPr/>
          <p:nvPr/>
        </p:nvSpPr>
        <p:spPr>
          <a:xfrm>
            <a:off x="3995738" y="3429000"/>
            <a:ext cx="2879725" cy="2808288"/>
          </a:xfrm>
          <a:prstGeom prst="ellipse">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imes New Roman" pitchFamily="18" charset="0"/>
              <a:ea typeface="ＭＳ Ｐゴシック" charset="-128"/>
              <a:cs typeface="Times New Roman" pitchFamily="18" charset="0"/>
            </a:endParaRPr>
          </a:p>
        </p:txBody>
      </p:sp>
      <p:sp>
        <p:nvSpPr>
          <p:cNvPr id="38918" name="TextBox 73"/>
          <p:cNvSpPr txBox="1">
            <a:spLocks noChangeArrowheads="1"/>
          </p:cNvSpPr>
          <p:nvPr/>
        </p:nvSpPr>
        <p:spPr bwMode="auto">
          <a:xfrm>
            <a:off x="3276600" y="2362200"/>
            <a:ext cx="2447925" cy="1108075"/>
          </a:xfrm>
          <a:prstGeom prst="rect">
            <a:avLst/>
          </a:prstGeom>
          <a:noFill/>
          <a:ln w="9525">
            <a:noFill/>
            <a:miter lim="800000"/>
            <a:headEnd/>
            <a:tailEnd/>
          </a:ln>
        </p:spPr>
        <p:txBody>
          <a:bodyPr>
            <a:spAutoFit/>
          </a:bodyPr>
          <a:lstStyle/>
          <a:p>
            <a:pPr algn="ctr"/>
            <a:r>
              <a:rPr lang="ar-KW" sz="2400" b="1">
                <a:latin typeface="Times New Roman" pitchFamily="18" charset="0"/>
                <a:cs typeface="Times New Roman" pitchFamily="18" charset="0"/>
              </a:rPr>
              <a:t>دول مجلس التعاون الخليجي</a:t>
            </a:r>
            <a:endParaRPr lang="en-US" sz="2400" b="1">
              <a:latin typeface="Times New Roman" pitchFamily="18" charset="0"/>
              <a:cs typeface="Times New Roman" pitchFamily="18" charset="0"/>
            </a:endParaRPr>
          </a:p>
          <a:p>
            <a:pPr algn="ctr"/>
            <a:r>
              <a:rPr lang="en-US" b="1">
                <a:latin typeface="Times New Roman" pitchFamily="18" charset="0"/>
                <a:cs typeface="Times New Roman" pitchFamily="18" charset="0"/>
              </a:rPr>
              <a:t>52</a:t>
            </a:r>
          </a:p>
        </p:txBody>
      </p:sp>
      <p:sp>
        <p:nvSpPr>
          <p:cNvPr id="38919" name="TextBox 74"/>
          <p:cNvSpPr txBox="1">
            <a:spLocks noChangeArrowheads="1"/>
          </p:cNvSpPr>
          <p:nvPr/>
        </p:nvSpPr>
        <p:spPr bwMode="auto">
          <a:xfrm>
            <a:off x="2209800" y="4581525"/>
            <a:ext cx="1641475" cy="738188"/>
          </a:xfrm>
          <a:prstGeom prst="rect">
            <a:avLst/>
          </a:prstGeom>
          <a:noFill/>
          <a:ln w="9525">
            <a:noFill/>
            <a:miter lim="800000"/>
            <a:headEnd/>
            <a:tailEnd/>
          </a:ln>
        </p:spPr>
        <p:txBody>
          <a:bodyPr>
            <a:spAutoFit/>
          </a:bodyPr>
          <a:lstStyle/>
          <a:p>
            <a:pPr algn="ctr"/>
            <a:r>
              <a:rPr lang="ar-KW" sz="2400" b="1">
                <a:latin typeface="Times New Roman" pitchFamily="18" charset="0"/>
                <a:cs typeface="Times New Roman" pitchFamily="18" charset="0"/>
              </a:rPr>
              <a:t>ماليزيا</a:t>
            </a:r>
            <a:endParaRPr lang="en-US" sz="2400" b="1">
              <a:latin typeface="Times New Roman" pitchFamily="18" charset="0"/>
              <a:cs typeface="Times New Roman" pitchFamily="18" charset="0"/>
            </a:endParaRPr>
          </a:p>
          <a:p>
            <a:pPr algn="ctr"/>
            <a:r>
              <a:rPr lang="en-US" b="1">
                <a:latin typeface="Times New Roman" pitchFamily="18" charset="0"/>
                <a:cs typeface="Times New Roman" pitchFamily="18" charset="0"/>
              </a:rPr>
              <a:t>50</a:t>
            </a:r>
          </a:p>
        </p:txBody>
      </p:sp>
      <p:sp>
        <p:nvSpPr>
          <p:cNvPr id="38920" name="TextBox 75"/>
          <p:cNvSpPr txBox="1">
            <a:spLocks noChangeArrowheads="1"/>
          </p:cNvSpPr>
          <p:nvPr/>
        </p:nvSpPr>
        <p:spPr bwMode="auto">
          <a:xfrm>
            <a:off x="5076825" y="4654550"/>
            <a:ext cx="1552575" cy="738188"/>
          </a:xfrm>
          <a:prstGeom prst="rect">
            <a:avLst/>
          </a:prstGeom>
          <a:noFill/>
          <a:ln w="9525">
            <a:noFill/>
            <a:miter lim="800000"/>
            <a:headEnd/>
            <a:tailEnd/>
          </a:ln>
        </p:spPr>
        <p:txBody>
          <a:bodyPr>
            <a:spAutoFit/>
          </a:bodyPr>
          <a:lstStyle/>
          <a:p>
            <a:pPr algn="ctr"/>
            <a:r>
              <a:rPr lang="ar-KW" sz="2400" b="1">
                <a:latin typeface="Times New Roman" pitchFamily="18" charset="0"/>
                <a:cs typeface="Times New Roman" pitchFamily="18" charset="0"/>
              </a:rPr>
              <a:t>إندونيسيا</a:t>
            </a:r>
          </a:p>
          <a:p>
            <a:pPr algn="ctr"/>
            <a:r>
              <a:rPr lang="en-US" b="1">
                <a:latin typeface="Times New Roman" pitchFamily="18" charset="0"/>
                <a:cs typeface="Times New Roman" pitchFamily="18" charset="0"/>
              </a:rPr>
              <a:t>33</a:t>
            </a:r>
          </a:p>
        </p:txBody>
      </p:sp>
      <p:sp>
        <p:nvSpPr>
          <p:cNvPr id="38921" name="TextBox 76"/>
          <p:cNvSpPr txBox="1">
            <a:spLocks noChangeArrowheads="1"/>
          </p:cNvSpPr>
          <p:nvPr/>
        </p:nvSpPr>
        <p:spPr bwMode="auto">
          <a:xfrm>
            <a:off x="3132138" y="3646488"/>
            <a:ext cx="1295400" cy="430212"/>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23</a:t>
            </a:r>
          </a:p>
        </p:txBody>
      </p:sp>
      <p:sp>
        <p:nvSpPr>
          <p:cNvPr id="38922" name="TextBox 77"/>
          <p:cNvSpPr txBox="1">
            <a:spLocks noChangeArrowheads="1"/>
          </p:cNvSpPr>
          <p:nvPr/>
        </p:nvSpPr>
        <p:spPr bwMode="auto">
          <a:xfrm>
            <a:off x="4427538" y="3646488"/>
            <a:ext cx="1296987" cy="430212"/>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16</a:t>
            </a:r>
          </a:p>
        </p:txBody>
      </p:sp>
      <p:sp>
        <p:nvSpPr>
          <p:cNvPr id="38923" name="TextBox 78"/>
          <p:cNvSpPr txBox="1">
            <a:spLocks noChangeArrowheads="1"/>
          </p:cNvSpPr>
          <p:nvPr/>
        </p:nvSpPr>
        <p:spPr bwMode="auto">
          <a:xfrm>
            <a:off x="3779838" y="4652963"/>
            <a:ext cx="1296987" cy="431800"/>
          </a:xfrm>
          <a:prstGeom prst="rect">
            <a:avLst/>
          </a:prstGeom>
          <a:noFill/>
          <a:ln w="9525">
            <a:noFill/>
            <a:miter lim="800000"/>
            <a:headEnd/>
            <a:tailEnd/>
          </a:ln>
        </p:spPr>
        <p:txBody>
          <a:bodyPr>
            <a:spAutoFit/>
          </a:bodyPr>
          <a:lstStyle/>
          <a:p>
            <a:pPr algn="ctr"/>
            <a:r>
              <a:rPr lang="en-US" sz="2200" b="1">
                <a:solidFill>
                  <a:schemeClr val="bg1"/>
                </a:solidFill>
                <a:latin typeface="Times New Roman" pitchFamily="18" charset="0"/>
                <a:cs typeface="Times New Roman" pitchFamily="18" charset="0"/>
              </a:rPr>
              <a:t>25</a:t>
            </a:r>
          </a:p>
        </p:txBody>
      </p:sp>
      <p:sp>
        <p:nvSpPr>
          <p:cNvPr id="38924" name="TextBox 79"/>
          <p:cNvSpPr txBox="1">
            <a:spLocks noChangeArrowheads="1"/>
          </p:cNvSpPr>
          <p:nvPr/>
        </p:nvSpPr>
        <p:spPr bwMode="auto">
          <a:xfrm>
            <a:off x="3779838" y="4006850"/>
            <a:ext cx="1296987" cy="430213"/>
          </a:xfrm>
          <a:prstGeom prst="rect">
            <a:avLst/>
          </a:prstGeom>
          <a:noFill/>
          <a:ln w="9525">
            <a:noFill/>
            <a:miter lim="800000"/>
            <a:headEnd/>
            <a:tailEnd/>
          </a:ln>
        </p:spPr>
        <p:txBody>
          <a:bodyPr>
            <a:spAutoFit/>
          </a:bodyPr>
          <a:lstStyle/>
          <a:p>
            <a:pPr algn="ctr"/>
            <a:r>
              <a:rPr lang="en-US" sz="2200" b="1">
                <a:solidFill>
                  <a:srgbClr val="FFFF00"/>
                </a:solidFill>
                <a:latin typeface="Times New Roman" pitchFamily="18" charset="0"/>
                <a:cs typeface="Times New Roman" pitchFamily="18" charset="0"/>
              </a:rPr>
              <a:t>14</a:t>
            </a:r>
          </a:p>
        </p:txBody>
      </p:sp>
      <p:sp>
        <p:nvSpPr>
          <p:cNvPr id="13" name="Rectangle 1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7"/>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39" name="TextBox 18"/>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0" name="TextBox 28"/>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1" name="TextBox 35"/>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2" name="TextBox 44"/>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3" name="TextBox 50"/>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4" name="TextBox 57"/>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5" name="TextBox 62"/>
          <p:cNvSpPr txBox="1">
            <a:spLocks noChangeArrowheads="1"/>
          </p:cNvSpPr>
          <p:nvPr/>
        </p:nvSpPr>
        <p:spPr bwMode="auto">
          <a:xfrm>
            <a:off x="500063" y="571500"/>
            <a:ext cx="7286625" cy="369888"/>
          </a:xfrm>
          <a:prstGeom prst="rect">
            <a:avLst/>
          </a:prstGeom>
          <a:noFill/>
          <a:ln w="9525">
            <a:noFill/>
            <a:miter lim="800000"/>
            <a:headEnd/>
            <a:tailEnd/>
          </a:ln>
        </p:spPr>
        <p:txBody>
          <a:bodyPr>
            <a:spAutoFit/>
          </a:bodyPr>
          <a:lstStyle/>
          <a:p>
            <a:endParaRPr lang="ar-KW">
              <a:latin typeface="Calibri" pitchFamily="34" charset="0"/>
            </a:endParaRPr>
          </a:p>
        </p:txBody>
      </p:sp>
      <p:sp>
        <p:nvSpPr>
          <p:cNvPr id="39946" name="Rectangle 3"/>
          <p:cNvSpPr txBox="1">
            <a:spLocks noChangeArrowheads="1"/>
          </p:cNvSpPr>
          <p:nvPr/>
        </p:nvSpPr>
        <p:spPr bwMode="auto">
          <a:xfrm>
            <a:off x="468313" y="304800"/>
            <a:ext cx="8135937" cy="1143000"/>
          </a:xfrm>
          <a:prstGeom prst="rect">
            <a:avLst/>
          </a:prstGeom>
          <a:solidFill>
            <a:schemeClr val="bg1"/>
          </a:solidFill>
          <a:ln w="9525">
            <a:noFill/>
            <a:miter lim="800000"/>
            <a:headEnd/>
            <a:tailEnd/>
          </a:ln>
        </p:spPr>
        <p:txBody>
          <a:bodyPr rIns="0"/>
          <a:lstStyle/>
          <a:p>
            <a:pPr algn="ctr"/>
            <a:r>
              <a:rPr lang="ar-KW" sz="3000" b="1">
                <a:latin typeface="Times New Roman" pitchFamily="18" charset="0"/>
                <a:cs typeface="Times New Roman" pitchFamily="18" charset="0"/>
              </a:rPr>
              <a:t>قائمة بهئات التصديق على الحلال والمعترف بها من قبل ماليزيا وإندونيسيا ودول مجلس التعاون الخليجي</a:t>
            </a:r>
            <a:endParaRPr lang="en-US" sz="3500" b="1">
              <a:latin typeface="Times New Roman" pitchFamily="18" charset="0"/>
              <a:cs typeface="Times New Roman" pitchFamily="18" charset="0"/>
            </a:endParaRPr>
          </a:p>
        </p:txBody>
      </p:sp>
      <p:sp>
        <p:nvSpPr>
          <p:cNvPr id="39947" name="TextBox 72"/>
          <p:cNvSpPr txBox="1">
            <a:spLocks noChangeArrowheads="1"/>
          </p:cNvSpPr>
          <p:nvPr/>
        </p:nvSpPr>
        <p:spPr bwMode="auto">
          <a:xfrm>
            <a:off x="395288" y="4005263"/>
            <a:ext cx="1296987" cy="430212"/>
          </a:xfrm>
          <a:prstGeom prst="rect">
            <a:avLst/>
          </a:prstGeom>
          <a:noFill/>
          <a:ln w="9525">
            <a:noFill/>
            <a:miter lim="800000"/>
            <a:headEnd/>
            <a:tailEnd/>
          </a:ln>
        </p:spPr>
        <p:txBody>
          <a:bodyPr>
            <a:spAutoFit/>
          </a:bodyPr>
          <a:lstStyle/>
          <a:p>
            <a:pPr algn="ctr"/>
            <a:r>
              <a:rPr lang="en-US" sz="2200" b="1">
                <a:solidFill>
                  <a:schemeClr val="bg1"/>
                </a:solidFill>
                <a:latin typeface="Calibri" pitchFamily="34" charset="0"/>
              </a:rPr>
              <a:t>25</a:t>
            </a:r>
          </a:p>
        </p:txBody>
      </p:sp>
      <p:sp>
        <p:nvSpPr>
          <p:cNvPr id="14" name="Rectangle 13"/>
          <p:cNvSpPr/>
          <p:nvPr/>
        </p:nvSpPr>
        <p:spPr>
          <a:xfrm>
            <a:off x="468313" y="1700213"/>
            <a:ext cx="6477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rPr>
              <a:t>No</a:t>
            </a:r>
            <a:endParaRPr lang="en-US" b="1" dirty="0">
              <a:solidFill>
                <a:schemeClr val="tx1"/>
              </a:solidFill>
              <a:latin typeface="Simplified Arabic" pitchFamily="18" charset="-78"/>
              <a:ea typeface="ＭＳ Ｐゴシック" charset="-128"/>
              <a:cs typeface="Simplified Arabic" pitchFamily="18" charset="-78"/>
            </a:endParaRPr>
          </a:p>
        </p:txBody>
      </p:sp>
      <p:sp>
        <p:nvSpPr>
          <p:cNvPr id="15" name="Rectangle 14"/>
          <p:cNvSpPr/>
          <p:nvPr/>
        </p:nvSpPr>
        <p:spPr>
          <a:xfrm>
            <a:off x="2627313" y="1700213"/>
            <a:ext cx="4968875"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HCB</a:t>
            </a:r>
            <a:endParaRPr lang="en-US" sz="2400" dirty="0">
              <a:solidFill>
                <a:schemeClr val="tx1"/>
              </a:solidFill>
              <a:latin typeface="Simplified Arabic" pitchFamily="18" charset="-78"/>
              <a:ea typeface="ＭＳ Ｐゴシック" charset="-128"/>
              <a:cs typeface="Simplified Arabic" pitchFamily="18" charset="-78"/>
            </a:endParaRPr>
          </a:p>
        </p:txBody>
      </p:sp>
      <p:sp>
        <p:nvSpPr>
          <p:cNvPr id="16" name="Rectangle 15"/>
          <p:cNvSpPr/>
          <p:nvPr/>
        </p:nvSpPr>
        <p:spPr>
          <a:xfrm>
            <a:off x="1116013" y="1700213"/>
            <a:ext cx="15113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Country</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17" name="Rectangle 16"/>
          <p:cNvSpPr/>
          <p:nvPr/>
        </p:nvSpPr>
        <p:spPr>
          <a:xfrm>
            <a:off x="7596188" y="1700213"/>
            <a:ext cx="10795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Logo</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18" name="Rectangle 17"/>
          <p:cNvSpPr/>
          <p:nvPr/>
        </p:nvSpPr>
        <p:spPr>
          <a:xfrm>
            <a:off x="468313" y="2276475"/>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a:t>
            </a:r>
          </a:p>
        </p:txBody>
      </p:sp>
      <p:sp>
        <p:nvSpPr>
          <p:cNvPr id="19" name="Rectangle 18"/>
          <p:cNvSpPr/>
          <p:nvPr/>
        </p:nvSpPr>
        <p:spPr>
          <a:xfrm>
            <a:off x="1116013" y="2276475"/>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0" name="Rectangle 19"/>
          <p:cNvSpPr/>
          <p:nvPr/>
        </p:nvSpPr>
        <p:spPr>
          <a:xfrm>
            <a:off x="2627313" y="2276475"/>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Australian Halal Food Services (AHFS)</a:t>
            </a:r>
          </a:p>
        </p:txBody>
      </p:sp>
      <p:sp>
        <p:nvSpPr>
          <p:cNvPr id="21" name="Rectangle 20"/>
          <p:cNvSpPr/>
          <p:nvPr/>
        </p:nvSpPr>
        <p:spPr>
          <a:xfrm>
            <a:off x="7596188" y="2276475"/>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22" name="Rectangle 21"/>
          <p:cNvSpPr/>
          <p:nvPr/>
        </p:nvSpPr>
        <p:spPr>
          <a:xfrm>
            <a:off x="468313" y="2852738"/>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2</a:t>
            </a:r>
          </a:p>
        </p:txBody>
      </p:sp>
      <p:sp>
        <p:nvSpPr>
          <p:cNvPr id="23" name="Rectangle 22"/>
          <p:cNvSpPr/>
          <p:nvPr/>
        </p:nvSpPr>
        <p:spPr>
          <a:xfrm>
            <a:off x="1116013" y="2852738"/>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4" name="Rectangle 23"/>
          <p:cNvSpPr/>
          <p:nvPr/>
        </p:nvSpPr>
        <p:spPr>
          <a:xfrm>
            <a:off x="1116013" y="3429000"/>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5" name="Rectangle 24"/>
          <p:cNvSpPr/>
          <p:nvPr/>
        </p:nvSpPr>
        <p:spPr>
          <a:xfrm>
            <a:off x="1116013" y="4005263"/>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6" name="Rectangle 25"/>
          <p:cNvSpPr/>
          <p:nvPr/>
        </p:nvSpPr>
        <p:spPr>
          <a:xfrm>
            <a:off x="1116013" y="4581525"/>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7" name="Rectangle 26"/>
          <p:cNvSpPr/>
          <p:nvPr/>
        </p:nvSpPr>
        <p:spPr>
          <a:xfrm>
            <a:off x="1116013" y="5157788"/>
            <a:ext cx="15113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أستراليا</a:t>
            </a:r>
            <a:endParaRPr lang="en-US" sz="2400" b="1" dirty="0">
              <a:solidFill>
                <a:schemeClr val="tx1"/>
              </a:solidFill>
              <a:ea typeface="ＭＳ Ｐゴシック" charset="-128"/>
            </a:endParaRPr>
          </a:p>
        </p:txBody>
      </p:sp>
      <p:sp>
        <p:nvSpPr>
          <p:cNvPr id="28" name="Rectangle 27"/>
          <p:cNvSpPr/>
          <p:nvPr/>
        </p:nvSpPr>
        <p:spPr>
          <a:xfrm>
            <a:off x="1116013" y="5732463"/>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هولندا</a:t>
            </a:r>
            <a:endParaRPr lang="en-US" sz="2400" b="1" dirty="0">
              <a:solidFill>
                <a:schemeClr val="tx1"/>
              </a:solidFill>
              <a:ea typeface="ＭＳ Ｐゴシック" charset="-128"/>
            </a:endParaRPr>
          </a:p>
        </p:txBody>
      </p:sp>
      <p:sp>
        <p:nvSpPr>
          <p:cNvPr id="29" name="Rectangle 28"/>
          <p:cNvSpPr/>
          <p:nvPr/>
        </p:nvSpPr>
        <p:spPr>
          <a:xfrm>
            <a:off x="468313" y="3429000"/>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3</a:t>
            </a:r>
          </a:p>
        </p:txBody>
      </p:sp>
      <p:sp>
        <p:nvSpPr>
          <p:cNvPr id="30" name="Rectangle 29"/>
          <p:cNvSpPr/>
          <p:nvPr/>
        </p:nvSpPr>
        <p:spPr>
          <a:xfrm>
            <a:off x="468313" y="4005263"/>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4</a:t>
            </a:r>
          </a:p>
        </p:txBody>
      </p:sp>
      <p:sp>
        <p:nvSpPr>
          <p:cNvPr id="31" name="Rectangle 30"/>
          <p:cNvSpPr/>
          <p:nvPr/>
        </p:nvSpPr>
        <p:spPr>
          <a:xfrm>
            <a:off x="468313" y="4581525"/>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5</a:t>
            </a:r>
          </a:p>
        </p:txBody>
      </p:sp>
      <p:sp>
        <p:nvSpPr>
          <p:cNvPr id="32" name="Rectangle 31"/>
          <p:cNvSpPr/>
          <p:nvPr/>
        </p:nvSpPr>
        <p:spPr>
          <a:xfrm>
            <a:off x="468313" y="5157788"/>
            <a:ext cx="6477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6</a:t>
            </a:r>
          </a:p>
        </p:txBody>
      </p:sp>
      <p:sp>
        <p:nvSpPr>
          <p:cNvPr id="33" name="Rectangle 32"/>
          <p:cNvSpPr/>
          <p:nvPr/>
        </p:nvSpPr>
        <p:spPr>
          <a:xfrm>
            <a:off x="468313" y="5732463"/>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7</a:t>
            </a:r>
          </a:p>
        </p:txBody>
      </p:sp>
      <p:sp>
        <p:nvSpPr>
          <p:cNvPr id="34" name="Rectangle 33"/>
          <p:cNvSpPr/>
          <p:nvPr/>
        </p:nvSpPr>
        <p:spPr>
          <a:xfrm>
            <a:off x="2627313" y="2852738"/>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Adelaide Mosque Islamic Society of South Australia</a:t>
            </a:r>
          </a:p>
        </p:txBody>
      </p:sp>
      <p:sp>
        <p:nvSpPr>
          <p:cNvPr id="35" name="Rectangle 34"/>
          <p:cNvSpPr/>
          <p:nvPr/>
        </p:nvSpPr>
        <p:spPr>
          <a:xfrm>
            <a:off x="2627313" y="3429000"/>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Association of Katanning Inc.</a:t>
            </a:r>
          </a:p>
        </p:txBody>
      </p:sp>
      <p:sp>
        <p:nvSpPr>
          <p:cNvPr id="36" name="Rectangle 35"/>
          <p:cNvSpPr/>
          <p:nvPr/>
        </p:nvSpPr>
        <p:spPr>
          <a:xfrm>
            <a:off x="2627313" y="4005263"/>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Co-ordinating Council of Victoria (ICCV)</a:t>
            </a:r>
          </a:p>
        </p:txBody>
      </p:sp>
      <p:sp>
        <p:nvSpPr>
          <p:cNvPr id="37" name="Rectangle 36"/>
          <p:cNvSpPr/>
          <p:nvPr/>
        </p:nvSpPr>
        <p:spPr>
          <a:xfrm>
            <a:off x="2627313" y="4581525"/>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Australian Federation of Islamic Councils (AFIC)</a:t>
            </a:r>
          </a:p>
        </p:txBody>
      </p:sp>
      <p:sp>
        <p:nvSpPr>
          <p:cNvPr id="38" name="Rectangle 37"/>
          <p:cNvSpPr/>
          <p:nvPr/>
        </p:nvSpPr>
        <p:spPr>
          <a:xfrm>
            <a:off x="2627313" y="5157788"/>
            <a:ext cx="4968875"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Perth Mosque of Western Australia Inc</a:t>
            </a:r>
          </a:p>
        </p:txBody>
      </p:sp>
      <p:sp>
        <p:nvSpPr>
          <p:cNvPr id="39" name="Rectangle 38"/>
          <p:cNvSpPr/>
          <p:nvPr/>
        </p:nvSpPr>
        <p:spPr>
          <a:xfrm>
            <a:off x="2627313" y="5732463"/>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Control Office of Halal Slaughtering &amp; Halal Quality Control</a:t>
            </a:r>
          </a:p>
        </p:txBody>
      </p:sp>
      <p:sp>
        <p:nvSpPr>
          <p:cNvPr id="40" name="Rectangle 39"/>
          <p:cNvSpPr/>
          <p:nvPr/>
        </p:nvSpPr>
        <p:spPr>
          <a:xfrm>
            <a:off x="7596188" y="2852738"/>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41" name="Rectangle 40"/>
          <p:cNvSpPr/>
          <p:nvPr/>
        </p:nvSpPr>
        <p:spPr>
          <a:xfrm>
            <a:off x="7596188" y="3429000"/>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42" name="Rectangle 41"/>
          <p:cNvSpPr/>
          <p:nvPr/>
        </p:nvSpPr>
        <p:spPr>
          <a:xfrm>
            <a:off x="7596188" y="4005263"/>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43" name="Rectangle 42"/>
          <p:cNvSpPr/>
          <p:nvPr/>
        </p:nvSpPr>
        <p:spPr>
          <a:xfrm>
            <a:off x="7596188" y="4581525"/>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44" name="Rectangle 43"/>
          <p:cNvSpPr/>
          <p:nvPr/>
        </p:nvSpPr>
        <p:spPr>
          <a:xfrm>
            <a:off x="7596188" y="5157788"/>
            <a:ext cx="10795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45" name="Rectangle 44"/>
          <p:cNvSpPr/>
          <p:nvPr/>
        </p:nvSpPr>
        <p:spPr>
          <a:xfrm>
            <a:off x="7596188" y="5732463"/>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pic>
        <p:nvPicPr>
          <p:cNvPr id="39980" name="Picture 139"/>
          <p:cNvPicPr>
            <a:picLocks noChangeAspect="1" noChangeArrowheads="1"/>
          </p:cNvPicPr>
          <p:nvPr/>
        </p:nvPicPr>
        <p:blipFill>
          <a:blip r:embed="rId2"/>
          <a:srcRect l="2908" t="2667" r="2908" b="2667"/>
          <a:stretch>
            <a:fillRect/>
          </a:stretch>
        </p:blipFill>
        <p:spPr bwMode="auto">
          <a:xfrm>
            <a:off x="7885113" y="2900363"/>
            <a:ext cx="485775" cy="457200"/>
          </a:xfrm>
          <a:prstGeom prst="rect">
            <a:avLst/>
          </a:prstGeom>
          <a:noFill/>
          <a:ln w="9525">
            <a:noFill/>
            <a:miter lim="800000"/>
            <a:headEnd/>
            <a:tailEnd/>
          </a:ln>
        </p:spPr>
      </p:pic>
      <p:pic>
        <p:nvPicPr>
          <p:cNvPr id="39981" name="Picture 140" descr="C:\Documents and Settings\aidaPC\My Documents\My Pictures\PIC 003.jpg"/>
          <p:cNvPicPr>
            <a:picLocks noChangeAspect="1" noChangeArrowheads="1"/>
          </p:cNvPicPr>
          <p:nvPr/>
        </p:nvPicPr>
        <p:blipFill>
          <a:blip r:embed="rId3"/>
          <a:srcRect l="30392" t="15060" r="54903" b="74959"/>
          <a:stretch>
            <a:fillRect/>
          </a:stretch>
        </p:blipFill>
        <p:spPr bwMode="auto">
          <a:xfrm>
            <a:off x="7885113" y="2349500"/>
            <a:ext cx="463550" cy="431800"/>
          </a:xfrm>
          <a:prstGeom prst="rect">
            <a:avLst/>
          </a:prstGeom>
          <a:noFill/>
          <a:ln w="9525">
            <a:noFill/>
            <a:miter lim="800000"/>
            <a:headEnd/>
            <a:tailEnd/>
          </a:ln>
        </p:spPr>
      </p:pic>
      <p:pic>
        <p:nvPicPr>
          <p:cNvPr id="39982" name="Picture 141"/>
          <p:cNvPicPr>
            <a:picLocks noChangeAspect="1" noChangeArrowheads="1"/>
          </p:cNvPicPr>
          <p:nvPr/>
        </p:nvPicPr>
        <p:blipFill>
          <a:blip r:embed="rId4"/>
          <a:srcRect/>
          <a:stretch>
            <a:fillRect/>
          </a:stretch>
        </p:blipFill>
        <p:spPr bwMode="auto">
          <a:xfrm>
            <a:off x="7885113" y="3486150"/>
            <a:ext cx="503237" cy="452438"/>
          </a:xfrm>
          <a:prstGeom prst="rect">
            <a:avLst/>
          </a:prstGeom>
          <a:noFill/>
          <a:ln w="9525">
            <a:noFill/>
            <a:miter lim="800000"/>
            <a:headEnd/>
            <a:tailEnd/>
          </a:ln>
        </p:spPr>
      </p:pic>
      <p:pic>
        <p:nvPicPr>
          <p:cNvPr id="39983" name="Picture 142"/>
          <p:cNvPicPr>
            <a:picLocks noChangeAspect="1" noChangeArrowheads="1"/>
          </p:cNvPicPr>
          <p:nvPr/>
        </p:nvPicPr>
        <p:blipFill>
          <a:blip r:embed="rId5"/>
          <a:srcRect/>
          <a:stretch>
            <a:fillRect/>
          </a:stretch>
        </p:blipFill>
        <p:spPr bwMode="auto">
          <a:xfrm>
            <a:off x="7885113" y="4049713"/>
            <a:ext cx="503237" cy="458787"/>
          </a:xfrm>
          <a:prstGeom prst="rect">
            <a:avLst/>
          </a:prstGeom>
          <a:noFill/>
          <a:ln w="9525">
            <a:noFill/>
            <a:miter lim="800000"/>
            <a:headEnd/>
            <a:tailEnd/>
          </a:ln>
        </p:spPr>
      </p:pic>
      <p:pic>
        <p:nvPicPr>
          <p:cNvPr id="39984" name="Picture 143" descr="C:\Documents and Settings\aidaPC\My Documents\My Pictures\PIC 002.jpg"/>
          <p:cNvPicPr>
            <a:picLocks noChangeAspect="1" noChangeArrowheads="1"/>
          </p:cNvPicPr>
          <p:nvPr/>
        </p:nvPicPr>
        <p:blipFill>
          <a:blip r:embed="rId6"/>
          <a:srcRect l="30392" t="17535" r="60783" b="76474"/>
          <a:stretch>
            <a:fillRect/>
          </a:stretch>
        </p:blipFill>
        <p:spPr bwMode="auto">
          <a:xfrm>
            <a:off x="7885113" y="4613275"/>
            <a:ext cx="503237" cy="460375"/>
          </a:xfrm>
          <a:prstGeom prst="rect">
            <a:avLst/>
          </a:prstGeom>
          <a:noFill/>
          <a:ln w="9525">
            <a:noFill/>
            <a:miter lim="800000"/>
            <a:headEnd/>
            <a:tailEnd/>
          </a:ln>
        </p:spPr>
      </p:pic>
      <p:pic>
        <p:nvPicPr>
          <p:cNvPr id="39985" name="Picture 144"/>
          <p:cNvPicPr>
            <a:picLocks noChangeAspect="1" noChangeArrowheads="1"/>
          </p:cNvPicPr>
          <p:nvPr/>
        </p:nvPicPr>
        <p:blipFill>
          <a:blip r:embed="rId7"/>
          <a:srcRect/>
          <a:stretch>
            <a:fillRect/>
          </a:stretch>
        </p:blipFill>
        <p:spPr bwMode="auto">
          <a:xfrm>
            <a:off x="7956550" y="5203825"/>
            <a:ext cx="452438" cy="457200"/>
          </a:xfrm>
          <a:prstGeom prst="rect">
            <a:avLst/>
          </a:prstGeom>
          <a:noFill/>
          <a:ln w="9525">
            <a:noFill/>
            <a:miter lim="800000"/>
            <a:headEnd/>
            <a:tailEnd/>
          </a:ln>
        </p:spPr>
      </p:pic>
      <p:pic>
        <p:nvPicPr>
          <p:cNvPr id="39986" name="Picture 145"/>
          <p:cNvPicPr>
            <a:picLocks noChangeAspect="1" noChangeArrowheads="1"/>
          </p:cNvPicPr>
          <p:nvPr/>
        </p:nvPicPr>
        <p:blipFill>
          <a:blip r:embed="rId8"/>
          <a:srcRect/>
          <a:stretch>
            <a:fillRect/>
          </a:stretch>
        </p:blipFill>
        <p:spPr bwMode="auto">
          <a:xfrm>
            <a:off x="7740650" y="5803900"/>
            <a:ext cx="863600" cy="428625"/>
          </a:xfrm>
          <a:prstGeom prst="rect">
            <a:avLst/>
          </a:prstGeom>
          <a:noFill/>
          <a:ln w="9525">
            <a:noFill/>
            <a:miter lim="800000"/>
            <a:headEnd/>
            <a:tailEnd/>
          </a:ln>
        </p:spPr>
      </p:pic>
      <p:sp>
        <p:nvSpPr>
          <p:cNvPr id="51" name="Rectangle 50"/>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Rectangle 53"/>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a:grpSpLocks/>
          </p:cNvGrpSpPr>
          <p:nvPr/>
        </p:nvGrpSpPr>
        <p:grpSpPr bwMode="auto">
          <a:xfrm>
            <a:off x="468313" y="804863"/>
            <a:ext cx="8207375" cy="4032250"/>
            <a:chOff x="468313" y="2276476"/>
            <a:chExt cx="8207375" cy="4032249"/>
          </a:xfrm>
        </p:grpSpPr>
        <p:sp>
          <p:nvSpPr>
            <p:cNvPr id="5" name="Rectangle 4"/>
            <p:cNvSpPr/>
            <p:nvPr/>
          </p:nvSpPr>
          <p:spPr>
            <a:xfrm>
              <a:off x="468313" y="2276476"/>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8</a:t>
              </a:r>
            </a:p>
          </p:txBody>
        </p:sp>
        <p:sp>
          <p:nvSpPr>
            <p:cNvPr id="6" name="Rectangle 5"/>
            <p:cNvSpPr/>
            <p:nvPr/>
          </p:nvSpPr>
          <p:spPr>
            <a:xfrm>
              <a:off x="1116013" y="2276476"/>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نيوزيلاندا </a:t>
              </a:r>
              <a:endParaRPr lang="en-US" sz="2400" b="1" dirty="0">
                <a:solidFill>
                  <a:schemeClr val="tx1"/>
                </a:solidFill>
                <a:ea typeface="ＭＳ Ｐゴシック" charset="-128"/>
              </a:endParaRPr>
            </a:p>
          </p:txBody>
        </p:sp>
        <p:sp>
          <p:nvSpPr>
            <p:cNvPr id="7" name="Rectangle 6"/>
            <p:cNvSpPr/>
            <p:nvPr/>
          </p:nvSpPr>
          <p:spPr>
            <a:xfrm>
              <a:off x="2627313" y="2276476"/>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Federation of Islamic Associations of New Zealand (FIANZ)</a:t>
              </a:r>
            </a:p>
          </p:txBody>
        </p:sp>
        <p:sp>
          <p:nvSpPr>
            <p:cNvPr id="8" name="Rectangle 7"/>
            <p:cNvSpPr/>
            <p:nvPr/>
          </p:nvSpPr>
          <p:spPr>
            <a:xfrm>
              <a:off x="7596188" y="2276476"/>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9" name="Rectangle 8"/>
            <p:cNvSpPr/>
            <p:nvPr/>
          </p:nvSpPr>
          <p:spPr>
            <a:xfrm>
              <a:off x="468313" y="2852738"/>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9</a:t>
              </a:r>
            </a:p>
          </p:txBody>
        </p:sp>
        <p:sp>
          <p:nvSpPr>
            <p:cNvPr id="10" name="Rectangle 9"/>
            <p:cNvSpPr/>
            <p:nvPr/>
          </p:nvSpPr>
          <p:spPr>
            <a:xfrm>
              <a:off x="1116013" y="2852738"/>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الفلبين</a:t>
              </a:r>
              <a:endParaRPr lang="en-US" sz="2400" b="1" dirty="0">
                <a:solidFill>
                  <a:schemeClr val="tx1"/>
                </a:solidFill>
                <a:ea typeface="ＭＳ Ｐゴシック" charset="-128"/>
              </a:endParaRPr>
            </a:p>
          </p:txBody>
        </p:sp>
        <p:sp>
          <p:nvSpPr>
            <p:cNvPr id="11" name="Rectangle 10"/>
            <p:cNvSpPr/>
            <p:nvPr/>
          </p:nvSpPr>
          <p:spPr>
            <a:xfrm>
              <a:off x="1116013" y="3429001"/>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سنغفورة</a:t>
              </a:r>
              <a:endParaRPr lang="en-US" sz="2400" b="1" dirty="0">
                <a:solidFill>
                  <a:schemeClr val="tx1"/>
                </a:solidFill>
                <a:ea typeface="ＭＳ Ｐゴシック" charset="-128"/>
              </a:endParaRPr>
            </a:p>
          </p:txBody>
        </p:sp>
        <p:sp>
          <p:nvSpPr>
            <p:cNvPr id="12" name="Rectangle 11"/>
            <p:cNvSpPr/>
            <p:nvPr/>
          </p:nvSpPr>
          <p:spPr>
            <a:xfrm>
              <a:off x="1116013" y="4005263"/>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جنوب إفريقيا</a:t>
              </a:r>
              <a:endParaRPr lang="en-US" sz="2400" b="1" dirty="0">
                <a:solidFill>
                  <a:schemeClr val="tx1"/>
                </a:solidFill>
                <a:ea typeface="ＭＳ Ｐゴシック" charset="-128"/>
              </a:endParaRPr>
            </a:p>
          </p:txBody>
        </p:sp>
        <p:sp>
          <p:nvSpPr>
            <p:cNvPr id="13" name="Rectangle 12"/>
            <p:cNvSpPr/>
            <p:nvPr/>
          </p:nvSpPr>
          <p:spPr>
            <a:xfrm>
              <a:off x="1116013" y="4581525"/>
              <a:ext cx="15113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تايلاند</a:t>
              </a:r>
              <a:endParaRPr lang="en-US" sz="2400" b="1" dirty="0">
                <a:solidFill>
                  <a:schemeClr val="tx1"/>
                </a:solidFill>
                <a:ea typeface="ＭＳ Ｐゴシック" charset="-128"/>
              </a:endParaRPr>
            </a:p>
          </p:txBody>
        </p:sp>
        <p:sp>
          <p:nvSpPr>
            <p:cNvPr id="14" name="Rectangle 13"/>
            <p:cNvSpPr/>
            <p:nvPr/>
          </p:nvSpPr>
          <p:spPr>
            <a:xfrm>
              <a:off x="1116013" y="5157787"/>
              <a:ext cx="15113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أميركا وكندا</a:t>
              </a:r>
              <a:endParaRPr lang="en-US" sz="2400" b="1" dirty="0">
                <a:solidFill>
                  <a:schemeClr val="tx1"/>
                </a:solidFill>
                <a:ea typeface="ＭＳ Ｐゴシック" charset="-128"/>
              </a:endParaRPr>
            </a:p>
          </p:txBody>
        </p:sp>
        <p:sp>
          <p:nvSpPr>
            <p:cNvPr id="15" name="Rectangle 14"/>
            <p:cNvSpPr/>
            <p:nvPr/>
          </p:nvSpPr>
          <p:spPr>
            <a:xfrm>
              <a:off x="1116013" y="5732462"/>
              <a:ext cx="15113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KW" sz="2400" b="1" dirty="0">
                  <a:solidFill>
                    <a:schemeClr val="tx1"/>
                  </a:solidFill>
                  <a:ea typeface="ＭＳ Ｐゴシック" charset="-128"/>
                </a:rPr>
                <a:t>أميركا</a:t>
              </a:r>
              <a:endParaRPr lang="en-US" sz="2400" b="1" dirty="0">
                <a:solidFill>
                  <a:schemeClr val="tx1"/>
                </a:solidFill>
                <a:ea typeface="ＭＳ Ｐゴシック" charset="-128"/>
              </a:endParaRPr>
            </a:p>
          </p:txBody>
        </p:sp>
        <p:sp>
          <p:nvSpPr>
            <p:cNvPr id="16" name="Rectangle 15"/>
            <p:cNvSpPr/>
            <p:nvPr/>
          </p:nvSpPr>
          <p:spPr>
            <a:xfrm>
              <a:off x="468313" y="3429001"/>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10</a:t>
              </a:r>
            </a:p>
          </p:txBody>
        </p:sp>
        <p:sp>
          <p:nvSpPr>
            <p:cNvPr id="17" name="Rectangle 16"/>
            <p:cNvSpPr/>
            <p:nvPr/>
          </p:nvSpPr>
          <p:spPr>
            <a:xfrm>
              <a:off x="468313" y="4005263"/>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11</a:t>
              </a:r>
            </a:p>
          </p:txBody>
        </p:sp>
        <p:sp>
          <p:nvSpPr>
            <p:cNvPr id="18" name="Rectangle 17"/>
            <p:cNvSpPr/>
            <p:nvPr/>
          </p:nvSpPr>
          <p:spPr>
            <a:xfrm>
              <a:off x="468313" y="4581525"/>
              <a:ext cx="6477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12</a:t>
              </a:r>
            </a:p>
          </p:txBody>
        </p:sp>
        <p:sp>
          <p:nvSpPr>
            <p:cNvPr id="19" name="Rectangle 18"/>
            <p:cNvSpPr/>
            <p:nvPr/>
          </p:nvSpPr>
          <p:spPr>
            <a:xfrm>
              <a:off x="468313" y="5157787"/>
              <a:ext cx="6477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13</a:t>
              </a:r>
            </a:p>
          </p:txBody>
        </p:sp>
        <p:sp>
          <p:nvSpPr>
            <p:cNvPr id="20" name="Rectangle 19"/>
            <p:cNvSpPr/>
            <p:nvPr/>
          </p:nvSpPr>
          <p:spPr>
            <a:xfrm>
              <a:off x="468313" y="5732462"/>
              <a:ext cx="6477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ea typeface="ＭＳ Ｐゴシック" charset="-128"/>
                </a:rPr>
                <a:t>14</a:t>
              </a:r>
            </a:p>
          </p:txBody>
        </p:sp>
        <p:sp>
          <p:nvSpPr>
            <p:cNvPr id="21" name="Rectangle 20"/>
            <p:cNvSpPr/>
            <p:nvPr/>
          </p:nvSpPr>
          <p:spPr>
            <a:xfrm>
              <a:off x="2627313" y="2852738"/>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Da’wah Council of the Philippines (IDCP)</a:t>
              </a:r>
            </a:p>
          </p:txBody>
        </p:sp>
        <p:sp>
          <p:nvSpPr>
            <p:cNvPr id="22" name="Rectangle 21"/>
            <p:cNvSpPr/>
            <p:nvPr/>
          </p:nvSpPr>
          <p:spPr>
            <a:xfrm>
              <a:off x="2627313" y="3429001"/>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Religious Council of Singapore (MUIS)</a:t>
              </a:r>
            </a:p>
          </p:txBody>
        </p:sp>
        <p:sp>
          <p:nvSpPr>
            <p:cNvPr id="23" name="Rectangle 22"/>
            <p:cNvSpPr/>
            <p:nvPr/>
          </p:nvSpPr>
          <p:spPr>
            <a:xfrm>
              <a:off x="2627313" y="4005263"/>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South African National Halaal Authority (SANHA)</a:t>
              </a:r>
            </a:p>
          </p:txBody>
        </p:sp>
        <p:sp>
          <p:nvSpPr>
            <p:cNvPr id="24" name="Rectangle 23"/>
            <p:cNvSpPr/>
            <p:nvPr/>
          </p:nvSpPr>
          <p:spPr>
            <a:xfrm>
              <a:off x="2627313" y="4581525"/>
              <a:ext cx="4968875"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The Central Islamic Committee  of Thailand (CICOT)</a:t>
              </a:r>
            </a:p>
          </p:txBody>
        </p:sp>
        <p:sp>
          <p:nvSpPr>
            <p:cNvPr id="25" name="Rectangle 24"/>
            <p:cNvSpPr/>
            <p:nvPr/>
          </p:nvSpPr>
          <p:spPr>
            <a:xfrm>
              <a:off x="2627313" y="5157787"/>
              <a:ext cx="4968875"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Food and Nutritional Council of America (IFANCA)</a:t>
              </a:r>
            </a:p>
          </p:txBody>
        </p:sp>
        <p:sp>
          <p:nvSpPr>
            <p:cNvPr id="26" name="Rectangle 25"/>
            <p:cNvSpPr/>
            <p:nvPr/>
          </p:nvSpPr>
          <p:spPr>
            <a:xfrm>
              <a:off x="2627313" y="5732462"/>
              <a:ext cx="4968875"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solidFill>
                    <a:schemeClr val="tx1"/>
                  </a:solidFill>
                  <a:ea typeface="ＭＳ Ｐゴシック" charset="-128"/>
                </a:rPr>
                <a:t>Islamic Services of America (ISA)</a:t>
              </a:r>
            </a:p>
          </p:txBody>
        </p:sp>
        <p:sp>
          <p:nvSpPr>
            <p:cNvPr id="27" name="Rectangle 26"/>
            <p:cNvSpPr/>
            <p:nvPr/>
          </p:nvSpPr>
          <p:spPr>
            <a:xfrm>
              <a:off x="7596188" y="2852738"/>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28" name="Rectangle 27"/>
            <p:cNvSpPr/>
            <p:nvPr/>
          </p:nvSpPr>
          <p:spPr>
            <a:xfrm>
              <a:off x="7596188" y="3429001"/>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29" name="Rectangle 28"/>
            <p:cNvSpPr/>
            <p:nvPr/>
          </p:nvSpPr>
          <p:spPr>
            <a:xfrm>
              <a:off x="7596188" y="4005263"/>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30" name="Rectangle 29"/>
            <p:cNvSpPr/>
            <p:nvPr/>
          </p:nvSpPr>
          <p:spPr>
            <a:xfrm>
              <a:off x="7596188" y="4581525"/>
              <a:ext cx="1079500" cy="5762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31" name="Rectangle 30"/>
            <p:cNvSpPr/>
            <p:nvPr/>
          </p:nvSpPr>
          <p:spPr>
            <a:xfrm>
              <a:off x="7596188" y="5157787"/>
              <a:ext cx="1079500" cy="5746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32" name="Rectangle 31"/>
            <p:cNvSpPr/>
            <p:nvPr/>
          </p:nvSpPr>
          <p:spPr>
            <a:xfrm>
              <a:off x="7596188" y="5732462"/>
              <a:ext cx="1079500" cy="5762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pic>
          <p:nvPicPr>
            <p:cNvPr id="40996" name="Picture 96" descr="C:\Documents and Settings\aidaPC\Desktop\bangkok\Logo.jpg"/>
            <p:cNvPicPr>
              <a:picLocks noChangeAspect="1" noChangeArrowheads="1"/>
            </p:cNvPicPr>
            <p:nvPr/>
          </p:nvPicPr>
          <p:blipFill>
            <a:blip r:embed="rId2"/>
            <a:srcRect l="57281" t="15408" r="35785" b="79633"/>
            <a:stretch>
              <a:fillRect/>
            </a:stretch>
          </p:blipFill>
          <p:spPr bwMode="auto">
            <a:xfrm>
              <a:off x="7885113" y="2903538"/>
              <a:ext cx="503237" cy="460375"/>
            </a:xfrm>
            <a:prstGeom prst="rect">
              <a:avLst/>
            </a:prstGeom>
            <a:solidFill>
              <a:srgbClr val="FFFFFF"/>
            </a:solidFill>
            <a:ln w="9525">
              <a:noFill/>
              <a:miter lim="800000"/>
              <a:headEnd/>
              <a:tailEnd/>
            </a:ln>
          </p:spPr>
        </p:pic>
        <p:pic>
          <p:nvPicPr>
            <p:cNvPr id="40997" name="Picture 97"/>
            <p:cNvPicPr>
              <a:picLocks noChangeAspect="1" noChangeArrowheads="1"/>
            </p:cNvPicPr>
            <p:nvPr/>
          </p:nvPicPr>
          <p:blipFill>
            <a:blip r:embed="rId3"/>
            <a:srcRect/>
            <a:stretch>
              <a:fillRect/>
            </a:stretch>
          </p:blipFill>
          <p:spPr bwMode="auto">
            <a:xfrm>
              <a:off x="7885113" y="3500438"/>
              <a:ext cx="498475" cy="466725"/>
            </a:xfrm>
            <a:prstGeom prst="rect">
              <a:avLst/>
            </a:prstGeom>
            <a:noFill/>
            <a:ln w="1">
              <a:noFill/>
              <a:miter lim="800000"/>
              <a:headEnd/>
              <a:tailEnd/>
            </a:ln>
          </p:spPr>
        </p:pic>
        <p:pic>
          <p:nvPicPr>
            <p:cNvPr id="40998" name="Picture 98"/>
            <p:cNvPicPr>
              <a:picLocks noChangeAspect="1" noChangeArrowheads="1"/>
            </p:cNvPicPr>
            <p:nvPr/>
          </p:nvPicPr>
          <p:blipFill>
            <a:blip r:embed="rId4"/>
            <a:srcRect/>
            <a:stretch>
              <a:fillRect/>
            </a:stretch>
          </p:blipFill>
          <p:spPr bwMode="auto">
            <a:xfrm>
              <a:off x="7667625" y="4624388"/>
              <a:ext cx="865188" cy="512762"/>
            </a:xfrm>
            <a:prstGeom prst="rect">
              <a:avLst/>
            </a:prstGeom>
            <a:noFill/>
            <a:ln w="1">
              <a:noFill/>
              <a:miter lim="800000"/>
              <a:headEnd/>
              <a:tailEnd/>
            </a:ln>
          </p:spPr>
        </p:pic>
        <p:pic>
          <p:nvPicPr>
            <p:cNvPr id="40999" name="Picture 99"/>
            <p:cNvPicPr>
              <a:picLocks noChangeAspect="1" noChangeArrowheads="1"/>
            </p:cNvPicPr>
            <p:nvPr/>
          </p:nvPicPr>
          <p:blipFill>
            <a:blip r:embed="rId5"/>
            <a:srcRect l="388" r="88844" b="8139"/>
            <a:stretch>
              <a:fillRect/>
            </a:stretch>
          </p:blipFill>
          <p:spPr bwMode="auto">
            <a:xfrm>
              <a:off x="7904163" y="5789613"/>
              <a:ext cx="454025" cy="447675"/>
            </a:xfrm>
            <a:prstGeom prst="rect">
              <a:avLst/>
            </a:prstGeom>
            <a:noFill/>
            <a:ln w="1">
              <a:noFill/>
              <a:miter lim="800000"/>
              <a:headEnd/>
              <a:tailEnd/>
            </a:ln>
          </p:spPr>
        </p:pic>
        <p:pic>
          <p:nvPicPr>
            <p:cNvPr id="41000" name="Picture 100"/>
            <p:cNvPicPr>
              <a:picLocks noChangeAspect="1" noChangeArrowheads="1"/>
            </p:cNvPicPr>
            <p:nvPr/>
          </p:nvPicPr>
          <p:blipFill>
            <a:blip r:embed="rId6"/>
            <a:srcRect/>
            <a:stretch>
              <a:fillRect/>
            </a:stretch>
          </p:blipFill>
          <p:spPr bwMode="auto">
            <a:xfrm>
              <a:off x="7740650" y="5300663"/>
              <a:ext cx="782638" cy="315912"/>
            </a:xfrm>
            <a:prstGeom prst="rect">
              <a:avLst/>
            </a:prstGeom>
            <a:noFill/>
            <a:ln w="9525">
              <a:noFill/>
              <a:miter lim="800000"/>
              <a:headEnd/>
              <a:tailEnd/>
            </a:ln>
          </p:spPr>
        </p:pic>
        <p:pic>
          <p:nvPicPr>
            <p:cNvPr id="41001" name="Picture 101"/>
            <p:cNvPicPr>
              <a:picLocks noChangeAspect="1" noChangeArrowheads="1"/>
            </p:cNvPicPr>
            <p:nvPr/>
          </p:nvPicPr>
          <p:blipFill>
            <a:blip r:embed="rId7"/>
            <a:srcRect/>
            <a:stretch>
              <a:fillRect/>
            </a:stretch>
          </p:blipFill>
          <p:spPr bwMode="auto">
            <a:xfrm>
              <a:off x="7885113" y="4076700"/>
              <a:ext cx="503237" cy="404813"/>
            </a:xfrm>
            <a:prstGeom prst="rect">
              <a:avLst/>
            </a:prstGeom>
            <a:noFill/>
            <a:ln w="9525">
              <a:noFill/>
              <a:miter lim="800000"/>
              <a:headEnd/>
              <a:tailEnd/>
            </a:ln>
          </p:spPr>
        </p:pic>
        <p:pic>
          <p:nvPicPr>
            <p:cNvPr id="41002" name="Picture 102"/>
            <p:cNvPicPr>
              <a:picLocks noChangeAspect="1" noChangeArrowheads="1"/>
            </p:cNvPicPr>
            <p:nvPr/>
          </p:nvPicPr>
          <p:blipFill>
            <a:blip r:embed="rId8"/>
            <a:srcRect/>
            <a:stretch>
              <a:fillRect/>
            </a:stretch>
          </p:blipFill>
          <p:spPr bwMode="auto">
            <a:xfrm>
              <a:off x="7885113" y="2344738"/>
              <a:ext cx="574675" cy="436562"/>
            </a:xfrm>
            <a:prstGeom prst="rect">
              <a:avLst/>
            </a:prstGeom>
            <a:noFill/>
            <a:ln w="9525">
              <a:noFill/>
              <a:miter lim="800000"/>
              <a:headEnd/>
              <a:tailEnd/>
            </a:ln>
          </p:spPr>
        </p:pic>
      </p:grpSp>
      <p:sp>
        <p:nvSpPr>
          <p:cNvPr id="40" name="Rectangle 3"/>
          <p:cNvSpPr txBox="1">
            <a:spLocks noChangeArrowheads="1"/>
          </p:cNvSpPr>
          <p:nvPr/>
        </p:nvSpPr>
        <p:spPr bwMode="auto">
          <a:xfrm>
            <a:off x="152400" y="4876800"/>
            <a:ext cx="8763000" cy="1905000"/>
          </a:xfrm>
          <a:prstGeom prst="rect">
            <a:avLst/>
          </a:prstGeom>
          <a:solidFill>
            <a:schemeClr val="accent6">
              <a:lumMod val="40000"/>
              <a:lumOff val="60000"/>
            </a:schemeClr>
          </a:solidFill>
          <a:ln w="9525">
            <a:solidFill>
              <a:schemeClr val="accent1"/>
            </a:solidFill>
            <a:miter lim="800000"/>
            <a:headEnd/>
            <a:tailEnd/>
          </a:ln>
        </p:spPr>
        <p:txBody>
          <a:bodyPr rIns="0"/>
          <a:lstStyle/>
          <a:p>
            <a:pPr algn="just" rtl="1">
              <a:lnSpc>
                <a:spcPct val="150000"/>
              </a:lnSpc>
              <a:defRPr/>
            </a:pPr>
            <a:r>
              <a:rPr lang="ar-KW" sz="2400" b="1" dirty="0">
                <a:latin typeface="Times New Roman" pitchFamily="18" charset="0"/>
                <a:ea typeface="ＭＳ Ｐゴシック" pitchFamily="34" charset="-128"/>
                <a:cs typeface="Times New Roman" pitchFamily="18" charset="0"/>
              </a:rPr>
              <a:t>وتعتبر وظيفة هيئات إصدار الشهادات الحلال في الدول غير الإسلامية مهمة لأنها توفر معلومات حيوية من يوم لآخر عن منتجات الحلال والحرام والشكوك في هذه المنتجات وتحذر المسلمين في جميع أنحاء العالم وهي تعد أدوات في مجال استشارات الحلال.</a:t>
            </a:r>
            <a:endParaRPr lang="en-US" sz="2400" b="1" dirty="0">
              <a:latin typeface="Times New Roman" pitchFamily="18" charset="0"/>
              <a:ea typeface="ＭＳ Ｐゴシック" pitchFamily="34" charset="-128"/>
              <a:cs typeface="Times New Roman" pitchFamily="18" charset="0"/>
            </a:endParaRPr>
          </a:p>
        </p:txBody>
      </p:sp>
      <p:sp>
        <p:nvSpPr>
          <p:cNvPr id="41" name="Rectangle 40"/>
          <p:cNvSpPr/>
          <p:nvPr/>
        </p:nvSpPr>
        <p:spPr>
          <a:xfrm>
            <a:off x="468313" y="261938"/>
            <a:ext cx="6477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ea typeface="ＭＳ Ｐゴシック" charset="-128"/>
              </a:rPr>
              <a:t>No</a:t>
            </a:r>
            <a:endParaRPr lang="en-US" b="1" dirty="0">
              <a:solidFill>
                <a:schemeClr val="tx1"/>
              </a:solidFill>
              <a:latin typeface="Simplified Arabic" pitchFamily="18" charset="-78"/>
              <a:ea typeface="ＭＳ Ｐゴシック" charset="-128"/>
              <a:cs typeface="Simplified Arabic" pitchFamily="18" charset="-78"/>
            </a:endParaRPr>
          </a:p>
        </p:txBody>
      </p:sp>
      <p:sp>
        <p:nvSpPr>
          <p:cNvPr id="42" name="Rectangle 41"/>
          <p:cNvSpPr/>
          <p:nvPr/>
        </p:nvSpPr>
        <p:spPr>
          <a:xfrm>
            <a:off x="2627313" y="261938"/>
            <a:ext cx="4968875"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HCB</a:t>
            </a:r>
            <a:endParaRPr lang="en-US" sz="2400" dirty="0">
              <a:solidFill>
                <a:schemeClr val="tx1"/>
              </a:solidFill>
              <a:latin typeface="Simplified Arabic" pitchFamily="18" charset="-78"/>
              <a:ea typeface="ＭＳ Ｐゴシック" charset="-128"/>
              <a:cs typeface="Simplified Arabic" pitchFamily="18" charset="-78"/>
            </a:endParaRPr>
          </a:p>
        </p:txBody>
      </p:sp>
      <p:sp>
        <p:nvSpPr>
          <p:cNvPr id="43" name="Rectangle 42"/>
          <p:cNvSpPr/>
          <p:nvPr/>
        </p:nvSpPr>
        <p:spPr>
          <a:xfrm>
            <a:off x="1116013" y="261938"/>
            <a:ext cx="15113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Country</a:t>
            </a:r>
            <a:endParaRPr lang="en-US" sz="2400" b="1" dirty="0">
              <a:solidFill>
                <a:schemeClr val="tx1"/>
              </a:solidFill>
              <a:latin typeface="Simplified Arabic" pitchFamily="18" charset="-78"/>
              <a:ea typeface="ＭＳ Ｐゴシック" charset="-128"/>
              <a:cs typeface="Simplified Arabic" pitchFamily="18" charset="-78"/>
            </a:endParaRPr>
          </a:p>
        </p:txBody>
      </p:sp>
      <p:sp>
        <p:nvSpPr>
          <p:cNvPr id="44" name="Rectangle 43"/>
          <p:cNvSpPr/>
          <p:nvPr/>
        </p:nvSpPr>
        <p:spPr>
          <a:xfrm>
            <a:off x="7596188" y="261938"/>
            <a:ext cx="1079500" cy="576262"/>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ea typeface="ＭＳ Ｐゴシック" charset="-128"/>
              </a:rPr>
              <a:t>Logo</a:t>
            </a:r>
            <a:endParaRPr lang="en-US" sz="2400" b="1" dirty="0">
              <a:solidFill>
                <a:schemeClr val="tx1"/>
              </a:solidFill>
              <a:latin typeface="Simplified Arabic" pitchFamily="18" charset="-78"/>
              <a:ea typeface="ＭＳ Ｐゴシック" charset="-12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 y="76200"/>
            <a:ext cx="8991600" cy="685800"/>
          </a:xfrm>
          <a:solidFill>
            <a:srgbClr val="00B050"/>
          </a:solidFill>
        </p:spPr>
        <p:txBody>
          <a:bodyPr/>
          <a:lstStyle/>
          <a:p>
            <a:pPr algn="just" rtl="1"/>
            <a:r>
              <a:rPr lang="ar-KW" sz="2800" b="1" smtClean="0">
                <a:solidFill>
                  <a:schemeClr val="bg1"/>
                </a:solidFill>
                <a:latin typeface="Times New Roman" pitchFamily="18" charset="0"/>
                <a:cs typeface="Times New Roman" pitchFamily="18" charset="0"/>
              </a:rPr>
              <a:t>وقد تفردت منتجات الحلال بأنها هي التيار الرئيسي في التجارة مع المسلمين</a:t>
            </a:r>
            <a:endParaRPr lang="en-US" sz="2800" b="1" smtClean="0">
              <a:solidFill>
                <a:schemeClr val="bg1"/>
              </a:solidFill>
              <a:latin typeface="Times New Roman" pitchFamily="18" charset="0"/>
              <a:cs typeface="Times New Roman" pitchFamily="18" charset="0"/>
            </a:endParaRPr>
          </a:p>
        </p:txBody>
      </p:sp>
      <p:sp>
        <p:nvSpPr>
          <p:cNvPr id="5" name="Content Placeholder 2"/>
          <p:cNvSpPr>
            <a:spLocks noGrp="1"/>
          </p:cNvSpPr>
          <p:nvPr>
            <p:ph idx="1"/>
          </p:nvPr>
        </p:nvSpPr>
        <p:spPr>
          <a:xfrm>
            <a:off x="457200" y="990600"/>
            <a:ext cx="8115300" cy="5715000"/>
          </a:xfrm>
        </p:spPr>
        <p:txBody>
          <a:bodyPr/>
          <a:lstStyle/>
          <a:p>
            <a:pPr algn="just" rtl="1">
              <a:lnSpc>
                <a:spcPct val="200000"/>
              </a:lnSpc>
            </a:pPr>
            <a:r>
              <a:rPr lang="ar-KW" sz="2800" b="1" smtClean="0">
                <a:latin typeface="Times New Roman" pitchFamily="18" charset="0"/>
                <a:cs typeface="Times New Roman" pitchFamily="18" charset="0"/>
              </a:rPr>
              <a:t>أصبح شعار الحلال الآن رمزا للجودة والالتزام الديني وهذا يجعله يبدو </a:t>
            </a:r>
            <a:r>
              <a:rPr lang="ar-KW" sz="2800" b="1" smtClean="0">
                <a:solidFill>
                  <a:srgbClr val="00B050"/>
                </a:solidFill>
                <a:latin typeface="Times New Roman" pitchFamily="18" charset="0"/>
                <a:cs typeface="Times New Roman" pitchFamily="18" charset="0"/>
              </a:rPr>
              <a:t>الأخضر الجديد</a:t>
            </a:r>
            <a:r>
              <a:rPr lang="ar-KW" sz="2800" b="1" smtClean="0">
                <a:latin typeface="Times New Roman" pitchFamily="18" charset="0"/>
                <a:cs typeface="Times New Roman" pitchFamily="18" charset="0"/>
              </a:rPr>
              <a:t>.</a:t>
            </a:r>
          </a:p>
          <a:p>
            <a:pPr algn="just" rtl="1">
              <a:lnSpc>
                <a:spcPct val="200000"/>
              </a:lnSpc>
            </a:pPr>
            <a:r>
              <a:rPr lang="ar-KW" sz="2800" b="1" smtClean="0">
                <a:latin typeface="Times New Roman" pitchFamily="18" charset="0"/>
                <a:cs typeface="Times New Roman" pitchFamily="18" charset="0"/>
              </a:rPr>
              <a:t>   شهدت ماكدونالدز في سنغافورة تدفق ثمانية ملايين مستهلك في السنة بعد الحصول على شهادة الحلال.</a:t>
            </a:r>
          </a:p>
          <a:p>
            <a:pPr algn="just" rtl="1">
              <a:lnSpc>
                <a:spcPct val="200000"/>
              </a:lnSpc>
            </a:pPr>
            <a:r>
              <a:rPr lang="ar-KW" sz="2800" b="1" smtClean="0">
                <a:latin typeface="Times New Roman" pitchFamily="18" charset="0"/>
                <a:cs typeface="Times New Roman" pitchFamily="18" charset="0"/>
              </a:rPr>
              <a:t>   منذ أن حصلت على شهادة الحلال، شهدت كنتاكي فرايد تشيكن وبرغر كينغ وتاكو بيل جميعا زيادة في العملاءبنسبة 20 في المائة</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381000"/>
            <a:ext cx="8915400" cy="3916363"/>
          </a:xfrm>
          <a:prstGeom prst="rect">
            <a:avLst/>
          </a:prstGeom>
          <a:solidFill>
            <a:schemeClr val="bg2">
              <a:lumMod val="90000"/>
            </a:schemeClr>
          </a:solidFill>
          <a:ln w="9525">
            <a:noFill/>
            <a:miter lim="800000"/>
            <a:headEnd/>
            <a:tailEnd/>
          </a:ln>
        </p:spPr>
        <p:txBody>
          <a:bodyPr>
            <a:spAutoFit/>
          </a:bodyPr>
          <a:lstStyle/>
          <a:p>
            <a:pPr algn="just" rtl="1">
              <a:lnSpc>
                <a:spcPct val="150000"/>
              </a:lnSpc>
              <a:spcBef>
                <a:spcPts val="600"/>
              </a:spcBef>
              <a:defRPr/>
            </a:pPr>
            <a:r>
              <a:rPr lang="ar-KW" sz="2800" b="1" dirty="0">
                <a:latin typeface="Simplified Arabic" pitchFamily="18" charset="-78"/>
                <a:cs typeface="Simplified Arabic" pitchFamily="18" charset="-78"/>
              </a:rPr>
              <a:t>يمر المسلم في هذا العصر بحرج يتعلق بطرق تجهيز وإنتاج غذائه ودوائه والمنتجات التي يستعملها على جسده حيث تتداخل في مكونات وطرق إعداد هذه المنتجات ثقافات غير مسلمة لا تعير لمتطلبات الإسلام الشرعية أي إهتمام خاصة في وقت اختلفت الفتاوى الشرعية في أمر النوازل المتعلقة بتجهيز وإنتاج ومكونات تلك المنتجات مما دفع بالدول الإسلامية المستوردة إلى الأخذ بأيسرها دفعاً للحرج.</a:t>
            </a:r>
          </a:p>
        </p:txBody>
      </p:sp>
      <p:sp>
        <p:nvSpPr>
          <p:cNvPr id="3" name="Rectangle 2"/>
          <p:cNvSpPr>
            <a:spLocks noChangeArrowheads="1"/>
          </p:cNvSpPr>
          <p:nvPr/>
        </p:nvSpPr>
        <p:spPr bwMode="auto">
          <a:xfrm>
            <a:off x="76200" y="4575175"/>
            <a:ext cx="8915400" cy="1978025"/>
          </a:xfrm>
          <a:prstGeom prst="rect">
            <a:avLst/>
          </a:prstGeom>
          <a:solidFill>
            <a:schemeClr val="accent1">
              <a:lumMod val="20000"/>
              <a:lumOff val="80000"/>
            </a:schemeClr>
          </a:solidFill>
          <a:ln w="9525">
            <a:noFill/>
            <a:miter lim="800000"/>
            <a:headEnd/>
            <a:tailEnd/>
          </a:ln>
        </p:spPr>
        <p:txBody>
          <a:bodyPr>
            <a:spAutoFit/>
          </a:bodyPr>
          <a:lstStyle/>
          <a:p>
            <a:pPr algn="just" rtl="1">
              <a:lnSpc>
                <a:spcPct val="150000"/>
              </a:lnSpc>
              <a:spcBef>
                <a:spcPts val="600"/>
              </a:spcBef>
              <a:defRPr/>
            </a:pPr>
            <a:r>
              <a:rPr lang="ar-KW" sz="2800" b="1" dirty="0">
                <a:latin typeface="Simplified Arabic" pitchFamily="18" charset="-78"/>
                <a:cs typeface="Simplified Arabic" pitchFamily="18" charset="-78"/>
              </a:rPr>
              <a:t>ومن هنا جائت هذه الورقة لتلفت الإنتباه إلى ضرورة الإستثمار في هذه الصناعة لتوفر للمسلم المنتج الحلال الذي يرفع عنه الحرج ويوفر للمستثمر فرص جديدة للإستثمار.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115300" cy="5715000"/>
          </a:xfrm>
        </p:spPr>
        <p:txBody>
          <a:bodyPr/>
          <a:lstStyle/>
          <a:p>
            <a:pPr algn="just" rtl="1">
              <a:lnSpc>
                <a:spcPct val="200000"/>
              </a:lnSpc>
            </a:pPr>
            <a:r>
              <a:rPr lang="ar-KW" sz="2800" b="1" smtClean="0">
                <a:latin typeface="Times New Roman" pitchFamily="18" charset="0"/>
                <a:cs typeface="Times New Roman" pitchFamily="18" charset="0"/>
              </a:rPr>
              <a:t>كما تم توسيع نطاق الحلال ليشمل المنتجات والخدمات النهائية مثل المختبرات ومستحضرات التجميل والمستحضرات الصيدلانية ومنتجات النظافة والمكملات الغذائية والسفر والفن والموسيقى والكتب؛ حتى الزواج والتمويل.</a:t>
            </a:r>
            <a:endParaRPr lang="en-US" sz="2800" b="1" smtClean="0">
              <a:latin typeface="Times New Roman" pitchFamily="18" charset="0"/>
              <a:cs typeface="Times New Roman" pitchFamily="18" charset="0"/>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3"/>
          <p:cNvSpPr>
            <a:spLocks noChangeArrowheads="1"/>
          </p:cNvSpPr>
          <p:nvPr/>
        </p:nvSpPr>
        <p:spPr bwMode="auto">
          <a:xfrm>
            <a:off x="3056384" y="1600200"/>
            <a:ext cx="2667000" cy="2514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ar-KW" sz="3200" b="1" dirty="0">
                <a:solidFill>
                  <a:srgbClr val="000000"/>
                </a:solidFill>
                <a:ea typeface="ＭＳ Ｐゴシック" charset="-128"/>
              </a:rPr>
              <a:t>صناعة الحلال</a:t>
            </a:r>
          </a:p>
          <a:p>
            <a:pPr algn="ctr">
              <a:defRPr/>
            </a:pPr>
            <a:r>
              <a:rPr lang="ar-KW" sz="3200" b="1" dirty="0">
                <a:solidFill>
                  <a:srgbClr val="000000"/>
                </a:solidFill>
                <a:ea typeface="ＭＳ Ｐゴシック" charset="-128"/>
              </a:rPr>
              <a:t> وخدماتها</a:t>
            </a:r>
            <a:endParaRPr lang="en-US" b="1" dirty="0">
              <a:solidFill>
                <a:srgbClr val="953735"/>
              </a:solidFill>
              <a:ea typeface="ＭＳ Ｐゴシック" charset="-128"/>
              <a:cs typeface="Arial" charset="0"/>
            </a:endParaRPr>
          </a:p>
        </p:txBody>
      </p:sp>
      <p:grpSp>
        <p:nvGrpSpPr>
          <p:cNvPr id="2" name="Group 34"/>
          <p:cNvGrpSpPr>
            <a:grpSpLocks/>
          </p:cNvGrpSpPr>
          <p:nvPr/>
        </p:nvGrpSpPr>
        <p:grpSpPr bwMode="auto">
          <a:xfrm>
            <a:off x="42863" y="2133600"/>
            <a:ext cx="3068637" cy="692150"/>
            <a:chOff x="187676" y="1796695"/>
            <a:chExt cx="3069085" cy="692696"/>
          </a:xfrm>
        </p:grpSpPr>
        <p:sp>
          <p:nvSpPr>
            <p:cNvPr id="8" name="Rectangle 6"/>
            <p:cNvSpPr>
              <a:spLocks noChangeArrowheads="1"/>
            </p:cNvSpPr>
            <p:nvPr/>
          </p:nvSpPr>
          <p:spPr bwMode="auto">
            <a:xfrm>
              <a:off x="187676" y="1796695"/>
              <a:ext cx="2446784" cy="692696"/>
            </a:xfrm>
            <a:prstGeom prst="rect">
              <a:avLst/>
            </a:prstGeom>
            <a:noFill/>
            <a:ln w="9525">
              <a:noFill/>
              <a:miter lim="800000"/>
              <a:headEnd/>
              <a:tailEnd/>
            </a:ln>
            <a:effectLst/>
            <a:scene3d>
              <a:camera prst="orthographicFront"/>
              <a:lightRig rig="threePt" dir="t"/>
            </a:scene3d>
            <a:sp3d>
              <a:bevelT/>
            </a:sp3d>
          </p:spPr>
          <p:txBody>
            <a:bodyPr wrap="none" anchor="ctr"/>
            <a:lstStyle/>
            <a:p>
              <a:pPr marL="457200" indent="-457200" algn="just" rtl="1">
                <a:lnSpc>
                  <a:spcPct val="150000"/>
                </a:lnSpc>
                <a:defRPr/>
              </a:pPr>
              <a:r>
                <a:rPr lang="ar-KW" sz="2000" b="1" dirty="0">
                  <a:solidFill>
                    <a:srgbClr val="FF0000"/>
                  </a:solidFill>
                  <a:latin typeface="Simplified Arabic" pitchFamily="2" charset="-78"/>
                  <a:ea typeface="ＭＳ Ｐゴシック" pitchFamily="34" charset="-128"/>
                  <a:cs typeface="Simplified Arabic" pitchFamily="2" charset="-78"/>
                </a:rPr>
                <a:t>خدمات الحلال المساندة</a:t>
              </a:r>
            </a:p>
          </p:txBody>
        </p:sp>
        <p:sp>
          <p:nvSpPr>
            <p:cNvPr id="9" name="Right Arrow 8"/>
            <p:cNvSpPr/>
            <p:nvPr/>
          </p:nvSpPr>
          <p:spPr>
            <a:xfrm rot="21425702">
              <a:off x="2647072" y="1926973"/>
              <a:ext cx="609689" cy="48615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3" name="Group 33"/>
          <p:cNvGrpSpPr>
            <a:grpSpLocks/>
          </p:cNvGrpSpPr>
          <p:nvPr/>
        </p:nvGrpSpPr>
        <p:grpSpPr bwMode="auto">
          <a:xfrm>
            <a:off x="693738" y="1219200"/>
            <a:ext cx="2982912" cy="665163"/>
            <a:chOff x="694125" y="1219770"/>
            <a:chExt cx="2982700" cy="665364"/>
          </a:xfrm>
        </p:grpSpPr>
        <p:sp>
          <p:nvSpPr>
            <p:cNvPr id="14" name="Rectangle 4"/>
            <p:cNvSpPr>
              <a:spLocks noChangeArrowheads="1"/>
            </p:cNvSpPr>
            <p:nvPr/>
          </p:nvSpPr>
          <p:spPr bwMode="auto">
            <a:xfrm>
              <a:off x="694125" y="1219770"/>
              <a:ext cx="2277776" cy="533399"/>
            </a:xfrm>
            <a:prstGeom prst="rect">
              <a:avLst/>
            </a:prstGeom>
            <a:noFill/>
            <a:ln w="9525">
              <a:noFill/>
              <a:miter lim="800000"/>
              <a:headEnd/>
              <a:tailEnd/>
            </a:ln>
            <a:effectLst/>
            <a:scene3d>
              <a:camera prst="orthographicFront"/>
              <a:lightRig rig="threePt" dir="t"/>
            </a:scene3d>
            <a:sp3d>
              <a:bevelT/>
            </a:sp3d>
          </p:spPr>
          <p:txBody>
            <a:bodyPr wrap="none" anchor="ctr"/>
            <a:lstStyle/>
            <a:p>
              <a:pPr marL="457200" indent="-457200" algn="just" rtl="1">
                <a:lnSpc>
                  <a:spcPct val="150000"/>
                </a:lnSpc>
                <a:defRPr/>
              </a:pPr>
              <a:r>
                <a:rPr lang="ar-KW" sz="2000" b="1" dirty="0">
                  <a:solidFill>
                    <a:srgbClr val="FF0000"/>
                  </a:solidFill>
                  <a:latin typeface="Simplified Arabic" pitchFamily="2" charset="-78"/>
                  <a:ea typeface="ＭＳ Ｐゴシック" pitchFamily="34" charset="-128"/>
                  <a:cs typeface="Simplified Arabic" pitchFamily="2" charset="-78"/>
                </a:rPr>
                <a:t>المنظفات الشخصية والمنزلية</a:t>
              </a:r>
            </a:p>
          </p:txBody>
        </p:sp>
        <p:sp>
          <p:nvSpPr>
            <p:cNvPr id="15" name="Right Arrow 14"/>
            <p:cNvSpPr/>
            <p:nvPr/>
          </p:nvSpPr>
          <p:spPr>
            <a:xfrm rot="1934890">
              <a:off x="2970438" y="1400800"/>
              <a:ext cx="706387" cy="48433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4" name="Group 29"/>
          <p:cNvGrpSpPr>
            <a:grpSpLocks/>
          </p:cNvGrpSpPr>
          <p:nvPr/>
        </p:nvGrpSpPr>
        <p:grpSpPr bwMode="auto">
          <a:xfrm>
            <a:off x="5165725" y="1143000"/>
            <a:ext cx="2759075" cy="744538"/>
            <a:chOff x="5165045" y="1143546"/>
            <a:chExt cx="2759206" cy="744105"/>
          </a:xfrm>
        </p:grpSpPr>
        <p:sp>
          <p:nvSpPr>
            <p:cNvPr id="17" name="Rectangle 13"/>
            <p:cNvSpPr>
              <a:spLocks noChangeArrowheads="1"/>
            </p:cNvSpPr>
            <p:nvPr/>
          </p:nvSpPr>
          <p:spPr bwMode="auto">
            <a:xfrm>
              <a:off x="5331475" y="1143546"/>
              <a:ext cx="2592776" cy="533400"/>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ar-KW" sz="2000" b="1" dirty="0">
                  <a:solidFill>
                    <a:srgbClr val="FF0000"/>
                  </a:solidFill>
                  <a:latin typeface="Simplified Arabic" pitchFamily="2" charset="-78"/>
                  <a:ea typeface="ＭＳ Ｐゴシック" pitchFamily="34" charset="-128"/>
                  <a:cs typeface="Simplified Arabic" pitchFamily="2" charset="-78"/>
                </a:rPr>
                <a:t>المنتجات الغذائية</a:t>
              </a:r>
            </a:p>
          </p:txBody>
        </p:sp>
        <p:sp>
          <p:nvSpPr>
            <p:cNvPr id="18" name="Right Arrow 17"/>
            <p:cNvSpPr/>
            <p:nvPr/>
          </p:nvSpPr>
          <p:spPr>
            <a:xfrm rot="8887097">
              <a:off x="5165045" y="1402159"/>
              <a:ext cx="785850" cy="48549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5" name="Group 32"/>
          <p:cNvGrpSpPr>
            <a:grpSpLocks/>
          </p:cNvGrpSpPr>
          <p:nvPr/>
        </p:nvGrpSpPr>
        <p:grpSpPr bwMode="auto">
          <a:xfrm>
            <a:off x="4343400" y="4114800"/>
            <a:ext cx="2735263" cy="908050"/>
            <a:chOff x="5040313" y="3867332"/>
            <a:chExt cx="2734037" cy="908632"/>
          </a:xfrm>
        </p:grpSpPr>
        <p:sp>
          <p:nvSpPr>
            <p:cNvPr id="20" name="Rectangle 12"/>
            <p:cNvSpPr>
              <a:spLocks noChangeArrowheads="1"/>
            </p:cNvSpPr>
            <p:nvPr/>
          </p:nvSpPr>
          <p:spPr bwMode="auto">
            <a:xfrm>
              <a:off x="5181574" y="3962946"/>
              <a:ext cx="2592776" cy="813018"/>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just" rtl="1">
                <a:lnSpc>
                  <a:spcPct val="150000"/>
                </a:lnSpc>
                <a:defRPr/>
              </a:pPr>
              <a:r>
                <a:rPr lang="ar-SA" sz="2000" b="1" dirty="0">
                  <a:solidFill>
                    <a:srgbClr val="FF0000"/>
                  </a:solidFill>
                  <a:latin typeface="Simplified Arabic" pitchFamily="2" charset="-78"/>
                  <a:ea typeface="ＭＳ Ｐゴシック" pitchFamily="34" charset="-128"/>
                  <a:cs typeface="Simplified Arabic" pitchFamily="2" charset="-78"/>
                </a:rPr>
                <a:t>منتجات </a:t>
              </a:r>
              <a:r>
                <a:rPr lang="ar-KW" sz="2000" b="1" dirty="0">
                  <a:solidFill>
                    <a:srgbClr val="FF0000"/>
                  </a:solidFill>
                  <a:latin typeface="Simplified Arabic" pitchFamily="2" charset="-78"/>
                  <a:ea typeface="ＭＳ Ｐゴシック" pitchFamily="34" charset="-128"/>
                  <a:cs typeface="Simplified Arabic" pitchFamily="2" charset="-78"/>
                </a:rPr>
                <a:t>الرعاية الصحية</a:t>
              </a:r>
              <a:endParaRPr lang="en-US" sz="2000" b="1" dirty="0">
                <a:solidFill>
                  <a:srgbClr val="FF0000"/>
                </a:solidFill>
                <a:latin typeface="Simplified Arabic" pitchFamily="2" charset="-78"/>
                <a:ea typeface="ＭＳ Ｐゴシック" pitchFamily="34" charset="-128"/>
                <a:cs typeface="Simplified Arabic" pitchFamily="2" charset="-78"/>
              </a:endParaRPr>
            </a:p>
          </p:txBody>
        </p:sp>
        <p:sp>
          <p:nvSpPr>
            <p:cNvPr id="21" name="Right Arrow 20"/>
            <p:cNvSpPr/>
            <p:nvPr/>
          </p:nvSpPr>
          <p:spPr>
            <a:xfrm rot="12717722">
              <a:off x="5040313" y="3867332"/>
              <a:ext cx="639476" cy="48449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7" name="Group 35"/>
          <p:cNvGrpSpPr>
            <a:grpSpLocks/>
          </p:cNvGrpSpPr>
          <p:nvPr/>
        </p:nvGrpSpPr>
        <p:grpSpPr bwMode="auto">
          <a:xfrm>
            <a:off x="314325" y="3101975"/>
            <a:ext cx="2801938" cy="920750"/>
            <a:chOff x="-83487" y="2542359"/>
            <a:chExt cx="2801372" cy="920867"/>
          </a:xfrm>
        </p:grpSpPr>
        <p:sp>
          <p:nvSpPr>
            <p:cNvPr id="23" name="Rectangle 7"/>
            <p:cNvSpPr>
              <a:spLocks noChangeArrowheads="1"/>
            </p:cNvSpPr>
            <p:nvPr/>
          </p:nvSpPr>
          <p:spPr bwMode="auto">
            <a:xfrm>
              <a:off x="-83487" y="2650208"/>
              <a:ext cx="2209800" cy="813018"/>
            </a:xfrm>
            <a:prstGeom prst="rect">
              <a:avLst/>
            </a:prstGeom>
            <a:noFill/>
            <a:ln w="9525">
              <a:noFill/>
              <a:miter lim="800000"/>
              <a:headEnd/>
              <a:tailEnd/>
            </a:ln>
            <a:effectLst/>
            <a:scene3d>
              <a:camera prst="orthographicFront"/>
              <a:lightRig rig="threePt" dir="t"/>
            </a:scene3d>
            <a:sp3d>
              <a:bevelT/>
            </a:sp3d>
          </p:spPr>
          <p:txBody>
            <a:bodyPr wrap="none" anchor="ctr"/>
            <a:lstStyle/>
            <a:p>
              <a:pPr marL="457200" indent="-457200" algn="just" rtl="1">
                <a:lnSpc>
                  <a:spcPct val="150000"/>
                </a:lnSpc>
                <a:defRPr/>
              </a:pPr>
              <a:r>
                <a:rPr lang="ar-KW" sz="2000" b="1" dirty="0">
                  <a:solidFill>
                    <a:srgbClr val="FF0000"/>
                  </a:solidFill>
                  <a:latin typeface="Simplified Arabic" pitchFamily="2" charset="-78"/>
                  <a:ea typeface="ＭＳ Ｐゴシック" pitchFamily="34" charset="-128"/>
                  <a:cs typeface="Simplified Arabic" pitchFamily="2" charset="-78"/>
                </a:rPr>
                <a:t>تكنولوجيا الحلال</a:t>
              </a:r>
              <a:endParaRPr lang="en-US" sz="2000" b="1" dirty="0">
                <a:solidFill>
                  <a:srgbClr val="FF0000"/>
                </a:solidFill>
                <a:latin typeface="Simplified Arabic" pitchFamily="2" charset="-78"/>
                <a:ea typeface="ＭＳ Ｐゴシック" pitchFamily="34" charset="-128"/>
                <a:cs typeface="Simplified Arabic" pitchFamily="2" charset="-78"/>
              </a:endParaRPr>
            </a:p>
          </p:txBody>
        </p:sp>
        <p:sp>
          <p:nvSpPr>
            <p:cNvPr id="24" name="Right Arrow 23"/>
            <p:cNvSpPr/>
            <p:nvPr/>
          </p:nvSpPr>
          <p:spPr>
            <a:xfrm rot="19526349">
              <a:off x="2108408" y="2542359"/>
              <a:ext cx="609477" cy="4858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10" name="Group 30"/>
          <p:cNvGrpSpPr>
            <a:grpSpLocks/>
          </p:cNvGrpSpPr>
          <p:nvPr/>
        </p:nvGrpSpPr>
        <p:grpSpPr bwMode="auto">
          <a:xfrm>
            <a:off x="5780088" y="2438400"/>
            <a:ext cx="2757487" cy="685800"/>
            <a:chOff x="5780371" y="2100809"/>
            <a:chExt cx="2755942" cy="685800"/>
          </a:xfrm>
        </p:grpSpPr>
        <p:sp>
          <p:nvSpPr>
            <p:cNvPr id="26" name="Right Arrow 25"/>
            <p:cNvSpPr/>
            <p:nvPr/>
          </p:nvSpPr>
          <p:spPr>
            <a:xfrm rot="10641916">
              <a:off x="5780371" y="2302422"/>
              <a:ext cx="609258" cy="4841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27" name="Rectangle 13"/>
            <p:cNvSpPr>
              <a:spLocks noChangeArrowheads="1"/>
            </p:cNvSpPr>
            <p:nvPr/>
          </p:nvSpPr>
          <p:spPr bwMode="auto">
            <a:xfrm>
              <a:off x="5943539" y="2100809"/>
              <a:ext cx="2592774" cy="685800"/>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ar-SA" sz="2000" b="1" dirty="0">
                  <a:solidFill>
                    <a:srgbClr val="FF0000"/>
                  </a:solidFill>
                  <a:latin typeface="Simplified Arabic" pitchFamily="2" charset="-78"/>
                  <a:ea typeface="ＭＳ Ｐゴシック" pitchFamily="34" charset="-128"/>
                  <a:cs typeface="Simplified Arabic" pitchFamily="2" charset="-78"/>
                </a:rPr>
                <a:t>مستحضرات التجميل</a:t>
              </a:r>
              <a:endParaRPr lang="ar-KW" sz="2000" b="1" dirty="0">
                <a:solidFill>
                  <a:srgbClr val="FF0000"/>
                </a:solidFill>
                <a:latin typeface="Simplified Arabic" pitchFamily="2" charset="-78"/>
                <a:ea typeface="ＭＳ Ｐゴシック" pitchFamily="34" charset="-128"/>
                <a:cs typeface="Simplified Arabic" pitchFamily="2" charset="-78"/>
              </a:endParaRPr>
            </a:p>
          </p:txBody>
        </p:sp>
      </p:grpSp>
      <p:grpSp>
        <p:nvGrpSpPr>
          <p:cNvPr id="11" name="Group 31"/>
          <p:cNvGrpSpPr>
            <a:grpSpLocks/>
          </p:cNvGrpSpPr>
          <p:nvPr/>
        </p:nvGrpSpPr>
        <p:grpSpPr bwMode="auto">
          <a:xfrm>
            <a:off x="4724400" y="3441700"/>
            <a:ext cx="2593975" cy="825500"/>
            <a:chOff x="4950593" y="3131096"/>
            <a:chExt cx="2592776" cy="825624"/>
          </a:xfrm>
        </p:grpSpPr>
        <p:sp>
          <p:nvSpPr>
            <p:cNvPr id="29" name="Right Arrow 28"/>
            <p:cNvSpPr/>
            <p:nvPr/>
          </p:nvSpPr>
          <p:spPr>
            <a:xfrm rot="12222915">
              <a:off x="5647184" y="3223185"/>
              <a:ext cx="609318" cy="4858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0" name="Rectangle 12"/>
            <p:cNvSpPr>
              <a:spLocks noChangeArrowheads="1"/>
            </p:cNvSpPr>
            <p:nvPr/>
          </p:nvSpPr>
          <p:spPr bwMode="auto">
            <a:xfrm>
              <a:off x="4950593" y="3131096"/>
              <a:ext cx="2592776" cy="825624"/>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just" rtl="1">
                <a:lnSpc>
                  <a:spcPct val="150000"/>
                </a:lnSpc>
                <a:defRPr/>
              </a:pPr>
              <a:r>
                <a:rPr lang="ar-SA" sz="2000" b="1" dirty="0">
                  <a:solidFill>
                    <a:srgbClr val="FF0000"/>
                  </a:solidFill>
                  <a:latin typeface="Simplified Arabic" pitchFamily="2" charset="-78"/>
                  <a:ea typeface="ＭＳ Ｐゴシック" pitchFamily="34" charset="-128"/>
                  <a:cs typeface="Simplified Arabic" pitchFamily="2" charset="-78"/>
                </a:rPr>
                <a:t>الأدوية الطبية</a:t>
              </a:r>
              <a:endParaRPr lang="en-US" sz="2000" b="1" dirty="0">
                <a:solidFill>
                  <a:srgbClr val="FF0000"/>
                </a:solidFill>
                <a:latin typeface="Simplified Arabic" pitchFamily="2" charset="-78"/>
                <a:ea typeface="ＭＳ Ｐゴシック" pitchFamily="34" charset="-128"/>
                <a:cs typeface="Simplified Arabic" pitchFamily="2" charset="-78"/>
              </a:endParaRPr>
            </a:p>
          </p:txBody>
        </p:sp>
      </p:grpSp>
      <p:sp>
        <p:nvSpPr>
          <p:cNvPr id="44044" name="Rectangle 2"/>
          <p:cNvSpPr>
            <a:spLocks noChangeArrowheads="1"/>
          </p:cNvSpPr>
          <p:nvPr>
            <p:custDataLst>
              <p:tags r:id="rId1"/>
            </p:custDataLst>
          </p:nvPr>
        </p:nvSpPr>
        <p:spPr bwMode="auto">
          <a:xfrm>
            <a:off x="-76200" y="76200"/>
            <a:ext cx="9144000" cy="492125"/>
          </a:xfrm>
          <a:prstGeom prst="rect">
            <a:avLst/>
          </a:prstGeom>
          <a:noFill/>
          <a:ln w="9525">
            <a:noFill/>
            <a:miter lim="800000"/>
            <a:headEnd/>
            <a:tailEnd/>
          </a:ln>
        </p:spPr>
        <p:txBody>
          <a:bodyPr lIns="0" tIns="0" rIns="0" bIns="0">
            <a:spAutoFit/>
          </a:bodyPr>
          <a:lstStyle/>
          <a:p>
            <a:pPr marL="1512888" indent="-1512888" algn="ctr" defTabSz="912813" rtl="1"/>
            <a:r>
              <a:rPr lang="ar-EG" sz="3200" b="1">
                <a:ea typeface="ヒラギノ角ゴ Pro W6" charset="-128"/>
              </a:rPr>
              <a:t>فرص الاستثمار الكامنة في صناعة الحلال وخدماتها</a:t>
            </a:r>
            <a:endParaRPr lang="en-US" sz="3200" b="1">
              <a:ea typeface="ヒラギノ角ゴ Pro W6" charset="-128"/>
              <a:cs typeface="Arial" charset="0"/>
            </a:endParaRPr>
          </a:p>
        </p:txBody>
      </p:sp>
      <p:sp>
        <p:nvSpPr>
          <p:cNvPr id="36" name="Rectangle 7"/>
          <p:cNvSpPr>
            <a:spLocks noChangeArrowheads="1"/>
          </p:cNvSpPr>
          <p:nvPr/>
        </p:nvSpPr>
        <p:spPr bwMode="auto">
          <a:xfrm>
            <a:off x="228600" y="5283200"/>
            <a:ext cx="8458201" cy="1041400"/>
          </a:xfrm>
          <a:prstGeom prst="rect">
            <a:avLst/>
          </a:prstGeom>
          <a:noFill/>
          <a:ln w="9525">
            <a:solidFill>
              <a:srgbClr val="0070C0"/>
            </a:solidFill>
            <a:miter lim="800000"/>
            <a:headEnd/>
            <a:tailEnd/>
          </a:ln>
          <a:effectLst/>
          <a:scene3d>
            <a:camera prst="orthographicFront"/>
            <a:lightRig rig="threePt" dir="t"/>
          </a:scene3d>
          <a:sp3d>
            <a:bevelT/>
          </a:sp3d>
        </p:spPr>
        <p:txBody>
          <a:bodyPr wrap="none" anchor="ctr"/>
          <a:lstStyle/>
          <a:p>
            <a:pPr marL="457200" indent="-457200" algn="just" rtl="1">
              <a:lnSpc>
                <a:spcPct val="150000"/>
              </a:lnSpc>
              <a:defRPr/>
            </a:pPr>
            <a:r>
              <a:rPr lang="ar-EG" sz="2200" b="1" dirty="0">
                <a:latin typeface="Simplified Arabic" pitchFamily="2" charset="-78"/>
                <a:ea typeface="ＭＳ Ｐゴシック" pitchFamily="34" charset="-128"/>
                <a:cs typeface="Simplified Arabic" pitchFamily="2" charset="-78"/>
              </a:rPr>
              <a:t>ويعد الاستثمار في </a:t>
            </a:r>
            <a:r>
              <a:rPr lang="ar-KW" sz="2200" b="1" dirty="0">
                <a:latin typeface="Simplified Arabic" pitchFamily="2" charset="-78"/>
                <a:ea typeface="ＭＳ Ｐゴシック" pitchFamily="34" charset="-128"/>
                <a:cs typeface="Simplified Arabic" pitchFamily="2" charset="-78"/>
              </a:rPr>
              <a:t>مواد الخام الأولية</a:t>
            </a:r>
            <a:r>
              <a:rPr lang="ar-EG" sz="2200" b="1" dirty="0">
                <a:latin typeface="Simplified Arabic" pitchFamily="2" charset="-78"/>
                <a:ea typeface="ＭＳ Ｐゴシック" pitchFamily="34" charset="-128"/>
                <a:cs typeface="Simplified Arabic" pitchFamily="2" charset="-78"/>
              </a:rPr>
              <a:t> </a:t>
            </a:r>
            <a:r>
              <a:rPr lang="ar-KW" sz="2200" b="1" dirty="0">
                <a:solidFill>
                  <a:srgbClr val="FF0000"/>
                </a:solidFill>
                <a:latin typeface="Simplified Arabic" pitchFamily="2" charset="-78"/>
                <a:ea typeface="ＭＳ Ｐゴシック" pitchFamily="34" charset="-128"/>
                <a:cs typeface="Simplified Arabic" pitchFamily="2" charset="-78"/>
              </a:rPr>
              <a:t>كالجيلاتين واللحوم</a:t>
            </a:r>
            <a:r>
              <a:rPr lang="ar-EG" sz="2200" b="1" dirty="0">
                <a:latin typeface="Simplified Arabic" pitchFamily="2" charset="-78"/>
                <a:ea typeface="ＭＳ Ｐゴシック" pitchFamily="34" charset="-128"/>
                <a:cs typeface="Simplified Arabic" pitchFamily="2" charset="-78"/>
              </a:rPr>
              <a:t> </a:t>
            </a:r>
            <a:r>
              <a:rPr lang="ar-KW" sz="2200" b="1" dirty="0">
                <a:solidFill>
                  <a:srgbClr val="FF0000"/>
                </a:solidFill>
                <a:latin typeface="Simplified Arabic" pitchFamily="2" charset="-78"/>
                <a:ea typeface="ＭＳ Ｐゴシック" pitchFamily="34" charset="-128"/>
                <a:cs typeface="Simplified Arabic" pitchFamily="2" charset="-78"/>
              </a:rPr>
              <a:t>والدهون</a:t>
            </a:r>
            <a:r>
              <a:rPr lang="ar-KW" sz="2200" b="1" dirty="0">
                <a:latin typeface="Simplified Arabic" pitchFamily="2" charset="-78"/>
                <a:ea typeface="ＭＳ Ｐゴシック" pitchFamily="34" charset="-128"/>
                <a:cs typeface="Simplified Arabic" pitchFamily="2" charset="-78"/>
              </a:rPr>
              <a:t> </a:t>
            </a:r>
            <a:r>
              <a:rPr lang="ar-EG" sz="2200" b="1" dirty="0">
                <a:solidFill>
                  <a:srgbClr val="FF0000"/>
                </a:solidFill>
                <a:latin typeface="Simplified Arabic" pitchFamily="2" charset="-78"/>
                <a:ea typeface="ＭＳ Ｐゴシック" pitchFamily="34" charset="-128"/>
                <a:cs typeface="Simplified Arabic" pitchFamily="2" charset="-78"/>
              </a:rPr>
              <a:t>الحلال</a:t>
            </a:r>
            <a:r>
              <a:rPr lang="ar-EG" sz="2200" b="1" dirty="0">
                <a:latin typeface="Simplified Arabic" pitchFamily="2" charset="-78"/>
                <a:ea typeface="ＭＳ Ｐゴシック" pitchFamily="34" charset="-128"/>
                <a:cs typeface="Simplified Arabic" pitchFamily="2" charset="-78"/>
              </a:rPr>
              <a:t> من الاستثمارات</a:t>
            </a:r>
          </a:p>
          <a:p>
            <a:pPr marL="457200" indent="-457200" algn="just" rtl="1">
              <a:lnSpc>
                <a:spcPct val="150000"/>
              </a:lnSpc>
              <a:defRPr/>
            </a:pPr>
            <a:r>
              <a:rPr lang="ar-EG" sz="2200" b="1" dirty="0">
                <a:latin typeface="Simplified Arabic" pitchFamily="2" charset="-78"/>
                <a:ea typeface="ＭＳ Ｐゴシック" pitchFamily="34" charset="-128"/>
                <a:cs typeface="Simplified Arabic" pitchFamily="2" charset="-78"/>
              </a:rPr>
              <a:t> الناجحة لأنها توفر الموادالأولية لصناعات الحلال الأخرى. </a:t>
            </a:r>
            <a:endParaRPr lang="en-US" sz="2200" b="1" dirty="0">
              <a:latin typeface="Simplified Arabic" pitchFamily="2" charset="-78"/>
              <a:ea typeface="ＭＳ Ｐゴシック" pitchFamily="34" charset="-128"/>
              <a:cs typeface="Simplified Arabic" pitchFamily="2" charset="-78"/>
            </a:endParaRPr>
          </a:p>
        </p:txBody>
      </p:sp>
      <p:sp>
        <p:nvSpPr>
          <p:cNvPr id="28" name="Rectangle 7"/>
          <p:cNvSpPr>
            <a:spLocks noChangeArrowheads="1"/>
          </p:cNvSpPr>
          <p:nvPr/>
        </p:nvSpPr>
        <p:spPr bwMode="auto">
          <a:xfrm>
            <a:off x="314325" y="4063885"/>
            <a:ext cx="2896187" cy="1016115"/>
          </a:xfrm>
          <a:prstGeom prst="rect">
            <a:avLst/>
          </a:prstGeom>
          <a:noFill/>
          <a:ln w="9525">
            <a:noFill/>
            <a:miter lim="800000"/>
            <a:headEnd/>
            <a:tailEnd/>
          </a:ln>
          <a:effectLst/>
          <a:scene3d>
            <a:camera prst="orthographicFront"/>
            <a:lightRig rig="threePt" dir="t"/>
          </a:scene3d>
          <a:sp3d>
            <a:bevelT/>
          </a:sp3d>
        </p:spPr>
        <p:txBody>
          <a:bodyPr wrap="none" anchor="ctr"/>
          <a:lstStyle/>
          <a:p>
            <a:pPr marL="457200" indent="-457200" algn="just" rtl="1">
              <a:lnSpc>
                <a:spcPct val="150000"/>
              </a:lnSpc>
              <a:defRPr/>
            </a:pPr>
            <a:r>
              <a:rPr lang="ar-KW" b="1" dirty="0">
                <a:solidFill>
                  <a:srgbClr val="FF0000"/>
                </a:solidFill>
                <a:latin typeface="Simplified Arabic" pitchFamily="2" charset="-78"/>
                <a:ea typeface="ＭＳ Ｐゴシック" pitchFamily="34" charset="-128"/>
                <a:cs typeface="Simplified Arabic" pitchFamily="2" charset="-78"/>
              </a:rPr>
              <a:t>مواد الخام الأولية</a:t>
            </a:r>
            <a:endParaRPr lang="ar-EG" b="1" dirty="0">
              <a:solidFill>
                <a:srgbClr val="FF0000"/>
              </a:solidFill>
              <a:latin typeface="Simplified Arabic" pitchFamily="2" charset="-78"/>
              <a:ea typeface="ＭＳ Ｐゴシック" pitchFamily="34" charset="-128"/>
              <a:cs typeface="Simplified Arabic" pitchFamily="2" charset="-78"/>
            </a:endParaRPr>
          </a:p>
          <a:p>
            <a:pPr marL="457200" indent="-457200" algn="just" rtl="1">
              <a:lnSpc>
                <a:spcPct val="150000"/>
              </a:lnSpc>
              <a:defRPr/>
            </a:pPr>
            <a:r>
              <a:rPr lang="ar-KW" b="1" dirty="0">
                <a:solidFill>
                  <a:srgbClr val="FF0000"/>
                </a:solidFill>
                <a:latin typeface="Simplified Arabic" pitchFamily="2" charset="-78"/>
                <a:ea typeface="ＭＳ Ｐゴシック" pitchFamily="34" charset="-128"/>
                <a:cs typeface="Simplified Arabic" pitchFamily="2" charset="-78"/>
              </a:rPr>
              <a:t> (كالجيلاتين، واللحوم، والدهون</a:t>
            </a:r>
            <a:r>
              <a:rPr lang="ar-EG" b="1" dirty="0">
                <a:solidFill>
                  <a:srgbClr val="FF0000"/>
                </a:solidFill>
                <a:latin typeface="Simplified Arabic" pitchFamily="2" charset="-78"/>
                <a:ea typeface="ＭＳ Ｐゴシック" pitchFamily="34" charset="-128"/>
                <a:cs typeface="Simplified Arabic" pitchFamily="2" charset="-78"/>
              </a:rPr>
              <a:t> الحلال</a:t>
            </a:r>
            <a:r>
              <a:rPr lang="ar-KW" b="1" dirty="0">
                <a:solidFill>
                  <a:srgbClr val="FF0000"/>
                </a:solidFill>
                <a:latin typeface="Simplified Arabic" pitchFamily="2" charset="-78"/>
                <a:ea typeface="ＭＳ Ｐゴシック" pitchFamily="34" charset="-128"/>
                <a:cs typeface="Simplified Arabic" pitchFamily="2" charset="-78"/>
              </a:rPr>
              <a:t>)</a:t>
            </a:r>
            <a:endParaRPr lang="en-US" b="1" dirty="0">
              <a:solidFill>
                <a:srgbClr val="FF0000"/>
              </a:solidFill>
              <a:latin typeface="Simplified Arabic" pitchFamily="2" charset="-78"/>
              <a:ea typeface="ＭＳ Ｐゴシック" pitchFamily="34" charset="-128"/>
              <a:cs typeface="Simplified Arabic" pitchFamily="2" charset="-78"/>
            </a:endParaRPr>
          </a:p>
        </p:txBody>
      </p:sp>
      <p:sp>
        <p:nvSpPr>
          <p:cNvPr id="31" name="Right Arrow 30"/>
          <p:cNvSpPr/>
          <p:nvPr/>
        </p:nvSpPr>
        <p:spPr bwMode="auto">
          <a:xfrm rot="19526349">
            <a:off x="3192463" y="3956050"/>
            <a:ext cx="609600" cy="4857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32" name="Rectangle 31"/>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nkMarshMallow.jpg"/>
          <p:cNvPicPr>
            <a:picLocks noChangeAspect="1"/>
          </p:cNvPicPr>
          <p:nvPr/>
        </p:nvPicPr>
        <p:blipFill>
          <a:blip r:embed="rId2" cstate="print"/>
          <a:stretch>
            <a:fillRect/>
          </a:stretch>
        </p:blipFill>
        <p:spPr>
          <a:xfrm>
            <a:off x="0" y="1302326"/>
            <a:ext cx="2543392" cy="2945883"/>
          </a:xfrm>
          <a:prstGeom prst="rect">
            <a:avLst/>
          </a:prstGeom>
          <a:ln>
            <a:noFill/>
          </a:ln>
          <a:effectLst>
            <a:softEdge rad="112500"/>
          </a:effectLst>
        </p:spPr>
      </p:pic>
      <p:pic>
        <p:nvPicPr>
          <p:cNvPr id="8" name="Picture 7" descr="2.jpg"/>
          <p:cNvPicPr>
            <a:picLocks noChangeAspect="1"/>
          </p:cNvPicPr>
          <p:nvPr/>
        </p:nvPicPr>
        <p:blipFill>
          <a:blip r:embed="rId3" cstate="print"/>
          <a:stretch>
            <a:fillRect/>
          </a:stretch>
        </p:blipFill>
        <p:spPr>
          <a:xfrm>
            <a:off x="2819400" y="1295399"/>
            <a:ext cx="2233734" cy="2945883"/>
          </a:xfrm>
          <a:prstGeom prst="rect">
            <a:avLst/>
          </a:prstGeom>
          <a:ln>
            <a:noFill/>
          </a:ln>
          <a:effectLst>
            <a:softEdge rad="112500"/>
          </a:effectLst>
        </p:spPr>
      </p:pic>
      <p:sp>
        <p:nvSpPr>
          <p:cNvPr id="11" name="Content Placeholder 2"/>
          <p:cNvSpPr>
            <a:spLocks noGrp="1"/>
          </p:cNvSpPr>
          <p:nvPr>
            <p:ph idx="1"/>
          </p:nvPr>
        </p:nvSpPr>
        <p:spPr>
          <a:xfrm>
            <a:off x="5257800" y="762000"/>
            <a:ext cx="3657600" cy="5715000"/>
          </a:xfrm>
        </p:spPr>
        <p:txBody>
          <a:bodyPr>
            <a:normAutofit lnSpcReduction="10000"/>
          </a:bodyPr>
          <a:lstStyle/>
          <a:p>
            <a:pPr marL="457200" indent="-457200" algn="r" rtl="1">
              <a:buFont typeface="Arial" pitchFamily="34" charset="0"/>
              <a:buChar char="•"/>
              <a:defRPr/>
            </a:pPr>
            <a:r>
              <a:rPr lang="ar-KW" sz="2000" b="1" dirty="0" smtClean="0">
                <a:solidFill>
                  <a:srgbClr val="FF0000"/>
                </a:solidFill>
                <a:latin typeface="Simplified Arabic" pitchFamily="2" charset="-78"/>
                <a:ea typeface="ＭＳ Ｐゴシック" pitchFamily="34" charset="-128"/>
                <a:cs typeface="Simplified Arabic" pitchFamily="2" charset="-78"/>
              </a:rPr>
              <a:t>الأغذية:</a:t>
            </a:r>
            <a:r>
              <a:rPr lang="ar-KW" sz="2000" b="1" dirty="0" smtClean="0">
                <a:latin typeface="Simplified Arabic" pitchFamily="2" charset="-78"/>
                <a:ea typeface="ＭＳ Ｐゴシック" pitchFamily="34" charset="-128"/>
                <a:cs typeface="Simplified Arabic" pitchFamily="2" charset="-78"/>
              </a:rPr>
              <a:t>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الزبادي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القشدة الحامضة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حليب منكه</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المنتجات المقلدة الألبان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الآيس كريم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الجبن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حلويات المارشمالو</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الحلويات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الشوكولاتة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هلامي لحم البقر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لحم البقر المحفوظ (كورند بيف)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عصائر الفاكهة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الحبوب </a:t>
            </a:r>
            <a:br>
              <a:rPr lang="ar-KW" sz="2000" b="1" dirty="0" smtClean="0">
                <a:latin typeface="Simplified Arabic" pitchFamily="2" charset="-78"/>
                <a:ea typeface="ＭＳ Ｐゴシック" pitchFamily="34" charset="-128"/>
                <a:cs typeface="Simplified Arabic" pitchFamily="2" charset="-78"/>
              </a:rPr>
            </a:br>
            <a:r>
              <a:rPr lang="ar-KW" sz="2000" b="1" dirty="0" smtClean="0">
                <a:latin typeface="Simplified Arabic" pitchFamily="2" charset="-78"/>
                <a:ea typeface="ＭＳ Ｐゴシック" pitchFamily="34" charset="-128"/>
                <a:cs typeface="Simplified Arabic" pitchFamily="2" charset="-78"/>
              </a:rPr>
              <a:t>حلويات المحلبية</a:t>
            </a:r>
          </a:p>
          <a:p>
            <a:pPr algn="r" rtl="1">
              <a:buFont typeface="Arial" pitchFamily="34" charset="0"/>
              <a:buChar char="•"/>
              <a:defRPr/>
            </a:pPr>
            <a:r>
              <a:rPr lang="ar-KW" sz="2000" b="1" dirty="0" smtClean="0">
                <a:solidFill>
                  <a:srgbClr val="FF0000"/>
                </a:solidFill>
                <a:latin typeface="Simplified Arabic" pitchFamily="2" charset="-78"/>
                <a:ea typeface="ＭＳ Ｐゴシック" pitchFamily="34" charset="-128"/>
                <a:cs typeface="Simplified Arabic" pitchFamily="2" charset="-78"/>
              </a:rPr>
              <a:t> الأدوية.</a:t>
            </a:r>
          </a:p>
          <a:p>
            <a:pPr algn="r" rtl="1">
              <a:buFont typeface="Arial" pitchFamily="34" charset="0"/>
              <a:buChar char="•"/>
              <a:defRPr/>
            </a:pPr>
            <a:r>
              <a:rPr lang="ar-KW" sz="2000" b="1" dirty="0" smtClean="0">
                <a:solidFill>
                  <a:srgbClr val="FF0000"/>
                </a:solidFill>
                <a:latin typeface="Simplified Arabic" pitchFamily="2" charset="-78"/>
                <a:ea typeface="ＭＳ Ｐゴシック" pitchFamily="34" charset="-128"/>
                <a:cs typeface="Simplified Arabic" pitchFamily="2" charset="-78"/>
              </a:rPr>
              <a:t>مستحضرات التجميل.</a:t>
            </a:r>
            <a:endParaRPr lang="ar-EG" sz="2000" b="1" dirty="0" smtClean="0">
              <a:solidFill>
                <a:srgbClr val="FF0000"/>
              </a:solidFill>
              <a:latin typeface="Simplified Arabic" pitchFamily="2" charset="-78"/>
              <a:ea typeface="ＭＳ Ｐゴシック" pitchFamily="34" charset="-128"/>
              <a:cs typeface="Simplified Arabic" pitchFamily="2" charset="-78"/>
            </a:endParaRPr>
          </a:p>
          <a:p>
            <a:pPr algn="r" rtl="1">
              <a:buFont typeface="Arial" pitchFamily="34" charset="0"/>
              <a:buChar char="•"/>
              <a:defRPr/>
            </a:pPr>
            <a:r>
              <a:rPr lang="ar-SA" sz="2000" b="1" dirty="0" smtClean="0">
                <a:solidFill>
                  <a:srgbClr val="FF0000"/>
                </a:solidFill>
                <a:latin typeface="Simplified Arabic" pitchFamily="2" charset="-78"/>
                <a:ea typeface="ＭＳ Ｐゴシック" charset="-128"/>
                <a:cs typeface="Simplified Arabic" pitchFamily="2" charset="-78"/>
              </a:rPr>
              <a:t>منتجات </a:t>
            </a:r>
            <a:r>
              <a:rPr lang="ar-KW" sz="2000" b="1" dirty="0" smtClean="0">
                <a:solidFill>
                  <a:srgbClr val="FF0000"/>
                </a:solidFill>
                <a:latin typeface="Simplified Arabic" pitchFamily="2" charset="-78"/>
                <a:ea typeface="ＭＳ Ｐゴシック" charset="-128"/>
                <a:cs typeface="Simplified Arabic" pitchFamily="2" charset="-78"/>
              </a:rPr>
              <a:t>الرعاية الصحية، وغيرها.</a:t>
            </a:r>
            <a:endParaRPr lang="en-US" sz="2000" b="1" dirty="0" smtClean="0">
              <a:solidFill>
                <a:srgbClr val="FF0000"/>
              </a:solidFill>
              <a:latin typeface="Simplified Arabic" pitchFamily="2" charset="-78"/>
              <a:ea typeface="ＭＳ Ｐゴシック" charset="-128"/>
              <a:cs typeface="Simplified Arabic" pitchFamily="2" charset="-78"/>
            </a:endParaRPr>
          </a:p>
          <a:p>
            <a:pPr algn="r" rtl="1">
              <a:buFont typeface="Arial" pitchFamily="34" charset="0"/>
              <a:buChar char="•"/>
              <a:defRPr/>
            </a:pPr>
            <a:endParaRPr lang="en-US" sz="1900" b="1" dirty="0" smtClean="0">
              <a:solidFill>
                <a:srgbClr val="FF0000"/>
              </a:solidFill>
              <a:latin typeface="Simplified Arabic" pitchFamily="2" charset="-78"/>
              <a:ea typeface="ＭＳ Ｐゴシック" pitchFamily="34" charset="-128"/>
              <a:cs typeface="Simplified Arabic" pitchFamily="2" charset="-78"/>
            </a:endParaRPr>
          </a:p>
        </p:txBody>
      </p:sp>
      <p:pic>
        <p:nvPicPr>
          <p:cNvPr id="45061" name="Picture 9" descr="http://www.irishhealth.com/content/image/13282/Codliveroil.jpg"/>
          <p:cNvPicPr>
            <a:picLocks noChangeAspect="1" noChangeArrowheads="1"/>
          </p:cNvPicPr>
          <p:nvPr/>
        </p:nvPicPr>
        <p:blipFill>
          <a:blip r:embed="rId4"/>
          <a:srcRect l="14400" r="16800" b="6306"/>
          <a:stretch>
            <a:fillRect/>
          </a:stretch>
        </p:blipFill>
        <p:spPr bwMode="auto">
          <a:xfrm>
            <a:off x="2836863" y="4500563"/>
            <a:ext cx="2514600" cy="2281237"/>
          </a:xfrm>
          <a:prstGeom prst="rect">
            <a:avLst/>
          </a:prstGeom>
          <a:noFill/>
          <a:ln w="9525">
            <a:noFill/>
            <a:miter lim="800000"/>
            <a:headEnd/>
            <a:tailEnd/>
          </a:ln>
        </p:spPr>
      </p:pic>
      <p:pic>
        <p:nvPicPr>
          <p:cNvPr id="45062" name="Picture 3"/>
          <p:cNvPicPr>
            <a:picLocks noChangeAspect="1" noChangeArrowheads="1"/>
          </p:cNvPicPr>
          <p:nvPr/>
        </p:nvPicPr>
        <p:blipFill>
          <a:blip r:embed="rId5"/>
          <a:srcRect/>
          <a:stretch>
            <a:fillRect/>
          </a:stretch>
        </p:blipFill>
        <p:spPr bwMode="auto">
          <a:xfrm>
            <a:off x="152400" y="4756150"/>
            <a:ext cx="2649538" cy="1771650"/>
          </a:xfrm>
          <a:prstGeom prst="rect">
            <a:avLst/>
          </a:prstGeom>
          <a:noFill/>
          <a:ln w="9525">
            <a:noFill/>
            <a:miter lim="800000"/>
            <a:headEnd/>
            <a:tailEnd/>
          </a:ln>
        </p:spPr>
      </p:pic>
      <p:sp>
        <p:nvSpPr>
          <p:cNvPr id="45063" name="Title 1"/>
          <p:cNvSpPr txBox="1">
            <a:spLocks/>
          </p:cNvSpPr>
          <p:nvPr/>
        </p:nvSpPr>
        <p:spPr bwMode="auto">
          <a:xfrm>
            <a:off x="609600" y="76200"/>
            <a:ext cx="8458200" cy="609600"/>
          </a:xfrm>
          <a:prstGeom prst="rect">
            <a:avLst/>
          </a:prstGeom>
          <a:noFill/>
          <a:ln w="9525">
            <a:noFill/>
            <a:miter lim="800000"/>
            <a:headEnd/>
            <a:tailEnd/>
          </a:ln>
        </p:spPr>
        <p:txBody>
          <a:bodyPr anchor="ctr"/>
          <a:lstStyle/>
          <a:p>
            <a:pPr algn="ctr" eaLnBrk="0" hangingPunct="0"/>
            <a:r>
              <a:rPr lang="ar-KW" sz="2800" b="1">
                <a:latin typeface="Times New Roman" pitchFamily="18" charset="0"/>
                <a:cs typeface="Times New Roman" pitchFamily="18" charset="0"/>
              </a:rPr>
              <a:t>استعمالات الجيلاتين متنوعة وكثيرة ومعظم مصادرها </a:t>
            </a:r>
            <a:r>
              <a:rPr lang="ar-EG" sz="2800" b="1">
                <a:latin typeface="Times New Roman" pitchFamily="18" charset="0"/>
                <a:cs typeface="Times New Roman" pitchFamily="18" charset="0"/>
              </a:rPr>
              <a:t>الحالية </a:t>
            </a:r>
            <a:r>
              <a:rPr lang="ar-KW" sz="2800" b="1">
                <a:latin typeface="Times New Roman" pitchFamily="18" charset="0"/>
                <a:cs typeface="Times New Roman" pitchFamily="18" charset="0"/>
              </a:rPr>
              <a:t>من </a:t>
            </a:r>
            <a:r>
              <a:rPr lang="ar-KW" sz="2800" b="1">
                <a:solidFill>
                  <a:srgbClr val="FF0000"/>
                </a:solidFill>
                <a:latin typeface="Times New Roman" pitchFamily="18" charset="0"/>
                <a:cs typeface="Times New Roman" pitchFamily="18" charset="0"/>
              </a:rPr>
              <a:t>الخنزير</a:t>
            </a:r>
            <a:endParaRPr lang="en-US" sz="2800" b="1">
              <a:latin typeface="Simplified Arabic" pitchFamily="18" charset="-78"/>
              <a:cs typeface="Simplified Arabic" pitchFamily="18" charset="-78"/>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11">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1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 calcmode="lin" valueType="num">
                                      <p:cBhvr>
                                        <p:cTn id="16" dur="1000" fill="hold"/>
                                        <p:tgtEl>
                                          <p:spTgt spid="11">
                                            <p:txEl>
                                              <p:pRg st="1" end="1"/>
                                            </p:txEl>
                                          </p:spTgt>
                                        </p:tgtEl>
                                        <p:attrNameLst>
                                          <p:attrName>ppt_w</p:attrName>
                                        </p:attrNameLst>
                                      </p:cBhvr>
                                      <p:tavLst>
                                        <p:tav tm="0">
                                          <p:val>
                                            <p:strVal val="#ppt_w*2.5"/>
                                          </p:val>
                                        </p:tav>
                                        <p:tav tm="100000">
                                          <p:val>
                                            <p:strVal val="#ppt_w"/>
                                          </p:val>
                                        </p:tav>
                                      </p:tavLst>
                                    </p:anim>
                                    <p:anim calcmode="lin" valueType="num">
                                      <p:cBhvr>
                                        <p:cTn id="17" dur="1000" fill="hold"/>
                                        <p:tgtEl>
                                          <p:spTgt spid="11">
                                            <p:txEl>
                                              <p:pRg st="1" end="1"/>
                                            </p:txEl>
                                          </p:spTgt>
                                        </p:tgtEl>
                                        <p:attrNameLst>
                                          <p:attrName>ppt_h</p:attrName>
                                        </p:attrNameLst>
                                      </p:cBhvr>
                                      <p:tavLst>
                                        <p:tav tm="0">
                                          <p:val>
                                            <p:strVal val="#ppt_h*0.01"/>
                                          </p:val>
                                        </p:tav>
                                        <p:tav tm="100000">
                                          <p:val>
                                            <p:strVal val="#ppt_h"/>
                                          </p:val>
                                        </p:tav>
                                      </p:tavLst>
                                    </p:anim>
                                    <p:anim calcmode="lin" valueType="num">
                                      <p:cBhvr>
                                        <p:cTn id="1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1" end="1"/>
                                            </p:txEl>
                                          </p:spTgt>
                                        </p:tgtEl>
                                        <p:attrNameLst>
                                          <p:attrName>ppt_y</p:attrName>
                                        </p:attrNameLst>
                                      </p:cBhvr>
                                      <p:tavLst>
                                        <p:tav tm="0">
                                          <p:val>
                                            <p:strVal val="#ppt_h+1"/>
                                          </p:val>
                                        </p:tav>
                                        <p:tav tm="100000">
                                          <p:val>
                                            <p:strVal val="#ppt_y"/>
                                          </p:val>
                                        </p:tav>
                                      </p:tavLst>
                                    </p:anim>
                                    <p:animEffect transition="in" filter="fade">
                                      <p:cBhvr>
                                        <p:cTn id="20" dur="1000"/>
                                        <p:tgtEl>
                                          <p:spTgt spid="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p:cTn id="25" dur="1000" fill="hold"/>
                                        <p:tgtEl>
                                          <p:spTgt spid="11">
                                            <p:txEl>
                                              <p:pRg st="2" end="2"/>
                                            </p:txEl>
                                          </p:spTgt>
                                        </p:tgtEl>
                                        <p:attrNameLst>
                                          <p:attrName>ppt_w</p:attrName>
                                        </p:attrNameLst>
                                      </p:cBhvr>
                                      <p:tavLst>
                                        <p:tav tm="0">
                                          <p:val>
                                            <p:strVal val="#ppt_w*2.5"/>
                                          </p:val>
                                        </p:tav>
                                        <p:tav tm="100000">
                                          <p:val>
                                            <p:strVal val="#ppt_w"/>
                                          </p:val>
                                        </p:tav>
                                      </p:tavLst>
                                    </p:anim>
                                    <p:anim calcmode="lin" valueType="num">
                                      <p:cBhvr>
                                        <p:cTn id="26" dur="1000" fill="hold"/>
                                        <p:tgtEl>
                                          <p:spTgt spid="11">
                                            <p:txEl>
                                              <p:pRg st="2" end="2"/>
                                            </p:txEl>
                                          </p:spTgt>
                                        </p:tgtEl>
                                        <p:attrNameLst>
                                          <p:attrName>ppt_h</p:attrName>
                                        </p:attrNameLst>
                                      </p:cBhvr>
                                      <p:tavLst>
                                        <p:tav tm="0">
                                          <p:val>
                                            <p:strVal val="#ppt_h*0.01"/>
                                          </p:val>
                                        </p:tav>
                                        <p:tav tm="100000">
                                          <p:val>
                                            <p:strVal val="#ppt_h"/>
                                          </p:val>
                                        </p:tav>
                                      </p:tavLst>
                                    </p:anim>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h+1"/>
                                          </p:val>
                                        </p:tav>
                                        <p:tav tm="100000">
                                          <p:val>
                                            <p:strVal val="#ppt_y"/>
                                          </p:val>
                                        </p:tav>
                                      </p:tavLst>
                                    </p:anim>
                                    <p:animEffect transition="in" filter="fade">
                                      <p:cBhvr>
                                        <p:cTn id="29" dur="1000"/>
                                        <p:tgtEl>
                                          <p:spTgt spid="1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 calcmode="lin" valueType="num">
                                      <p:cBhvr>
                                        <p:cTn id="34" dur="1000" fill="hold"/>
                                        <p:tgtEl>
                                          <p:spTgt spid="11">
                                            <p:txEl>
                                              <p:pRg st="3" end="3"/>
                                            </p:txEl>
                                          </p:spTgt>
                                        </p:tgtEl>
                                        <p:attrNameLst>
                                          <p:attrName>ppt_w</p:attrName>
                                        </p:attrNameLst>
                                      </p:cBhvr>
                                      <p:tavLst>
                                        <p:tav tm="0">
                                          <p:val>
                                            <p:strVal val="#ppt_w*2.5"/>
                                          </p:val>
                                        </p:tav>
                                        <p:tav tm="100000">
                                          <p:val>
                                            <p:strVal val="#ppt_w"/>
                                          </p:val>
                                        </p:tav>
                                      </p:tavLst>
                                    </p:anim>
                                    <p:anim calcmode="lin" valueType="num">
                                      <p:cBhvr>
                                        <p:cTn id="35" dur="1000" fill="hold"/>
                                        <p:tgtEl>
                                          <p:spTgt spid="11">
                                            <p:txEl>
                                              <p:pRg st="3" end="3"/>
                                            </p:txEl>
                                          </p:spTgt>
                                        </p:tgtEl>
                                        <p:attrNameLst>
                                          <p:attrName>ppt_h</p:attrName>
                                        </p:attrNameLst>
                                      </p:cBhvr>
                                      <p:tavLst>
                                        <p:tav tm="0">
                                          <p:val>
                                            <p:strVal val="#ppt_h*0.01"/>
                                          </p:val>
                                        </p:tav>
                                        <p:tav tm="100000">
                                          <p:val>
                                            <p:strVal val="#ppt_h"/>
                                          </p:val>
                                        </p:tav>
                                      </p:tavLst>
                                    </p:anim>
                                    <p:anim calcmode="lin" valueType="num">
                                      <p:cBhvr>
                                        <p:cTn id="3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3" end="3"/>
                                            </p:txEl>
                                          </p:spTgt>
                                        </p:tgtEl>
                                        <p:attrNameLst>
                                          <p:attrName>ppt_y</p:attrName>
                                        </p:attrNameLst>
                                      </p:cBhvr>
                                      <p:tavLst>
                                        <p:tav tm="0">
                                          <p:val>
                                            <p:strVal val="#ppt_h+1"/>
                                          </p:val>
                                        </p:tav>
                                        <p:tav tm="100000">
                                          <p:val>
                                            <p:strVal val="#ppt_y"/>
                                          </p:val>
                                        </p:tav>
                                      </p:tavLst>
                                    </p:anim>
                                    <p:animEffect transition="in" filter="fade">
                                      <p:cBhvr>
                                        <p:cTn id="38"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ChangeArrowheads="1"/>
          </p:cNvSpPr>
          <p:nvPr/>
        </p:nvSpPr>
        <p:spPr bwMode="auto">
          <a:xfrm>
            <a:off x="381000" y="304800"/>
            <a:ext cx="8534400" cy="1708150"/>
          </a:xfrm>
          <a:prstGeom prst="rect">
            <a:avLst/>
          </a:prstGeom>
          <a:noFill/>
          <a:ln w="9525">
            <a:noFill/>
            <a:miter lim="800000"/>
            <a:headEnd/>
            <a:tailEnd/>
          </a:ln>
        </p:spPr>
        <p:txBody>
          <a:bodyPr>
            <a:spAutoFit/>
          </a:bodyPr>
          <a:lstStyle/>
          <a:p>
            <a:pPr algn="just" rtl="1">
              <a:lnSpc>
                <a:spcPct val="200000"/>
              </a:lnSpc>
            </a:pPr>
            <a:r>
              <a:rPr lang="ar-EG" sz="2800" b="1">
                <a:latin typeface="Simplified Arabic" pitchFamily="18" charset="-78"/>
                <a:cs typeface="Simplified Arabic" pitchFamily="18" charset="-78"/>
              </a:rPr>
              <a:t>فرص الاستثمار في صناعة </a:t>
            </a:r>
            <a:r>
              <a:rPr lang="ar-SA" sz="2800" b="1">
                <a:latin typeface="Simplified Arabic" pitchFamily="18" charset="-78"/>
                <a:cs typeface="Simplified Arabic" pitchFamily="18" charset="-78"/>
              </a:rPr>
              <a:t>منتجات </a:t>
            </a:r>
            <a:r>
              <a:rPr lang="ar-KW" sz="2800" b="1">
                <a:latin typeface="Simplified Arabic" pitchFamily="18" charset="-78"/>
                <a:cs typeface="Simplified Arabic" pitchFamily="18" charset="-78"/>
              </a:rPr>
              <a:t>الرعاية الصحية، و</a:t>
            </a:r>
            <a:r>
              <a:rPr lang="ar-SA" sz="2800" b="1">
                <a:latin typeface="Simplified Arabic" pitchFamily="18" charset="-78"/>
                <a:cs typeface="Simplified Arabic" pitchFamily="18" charset="-78"/>
              </a:rPr>
              <a:t>مستحضرات التجميل</a:t>
            </a:r>
            <a:r>
              <a:rPr lang="ar-KW" sz="2800" b="1">
                <a:latin typeface="Simplified Arabic" pitchFamily="18" charset="-78"/>
                <a:cs typeface="Simplified Arabic" pitchFamily="18" charset="-78"/>
              </a:rPr>
              <a:t>، و</a:t>
            </a:r>
            <a:r>
              <a:rPr lang="ar-SA" sz="2800" b="1">
                <a:latin typeface="Simplified Arabic" pitchFamily="18" charset="-78"/>
                <a:cs typeface="Simplified Arabic" pitchFamily="18" charset="-78"/>
              </a:rPr>
              <a:t>الأدوية الطبية</a:t>
            </a:r>
            <a:r>
              <a:rPr lang="ar-KW" sz="2800" b="1">
                <a:latin typeface="Simplified Arabic" pitchFamily="18" charset="-78"/>
                <a:cs typeface="Simplified Arabic" pitchFamily="18" charset="-78"/>
              </a:rPr>
              <a:t>.</a:t>
            </a:r>
            <a:endParaRPr lang="en-US" sz="2800">
              <a:latin typeface="Simplified Arabic" pitchFamily="18" charset="-78"/>
              <a:cs typeface="Simplified Arabic" pitchFamily="18" charset="-78"/>
            </a:endParaRPr>
          </a:p>
        </p:txBody>
      </p:sp>
      <p:sp>
        <p:nvSpPr>
          <p:cNvPr id="5" name="Rectangle 4"/>
          <p:cNvSpPr>
            <a:spLocks noChangeArrowheads="1"/>
          </p:cNvSpPr>
          <p:nvPr/>
        </p:nvSpPr>
        <p:spPr bwMode="auto">
          <a:xfrm>
            <a:off x="381000" y="2057400"/>
            <a:ext cx="8534400" cy="1570038"/>
          </a:xfrm>
          <a:prstGeom prst="rect">
            <a:avLst/>
          </a:prstGeom>
          <a:noFill/>
          <a:ln w="9525">
            <a:noFill/>
            <a:miter lim="800000"/>
            <a:headEnd/>
            <a:tailEnd/>
          </a:ln>
        </p:spPr>
        <p:txBody>
          <a:bodyPr>
            <a:spAutoFit/>
          </a:bodyPr>
          <a:lstStyle/>
          <a:p>
            <a:pPr algn="just" rtl="1">
              <a:lnSpc>
                <a:spcPct val="200000"/>
              </a:lnSpc>
            </a:pPr>
            <a:r>
              <a:rPr lang="ar-KW" sz="2400" b="1">
                <a:latin typeface="Simplified Arabic" pitchFamily="18" charset="-78"/>
                <a:cs typeface="Simplified Arabic" pitchFamily="18" charset="-78"/>
              </a:rPr>
              <a:t>هناك فرص للاستثمار بالأدوية (المراهم) ومستحضرات التجميل وضرورة الاهتمام بالمصادر الحلال للمواد الأولية مثل:</a:t>
            </a:r>
            <a:endParaRPr lang="en-US" sz="2400" b="1">
              <a:latin typeface="Simplified Arabic" pitchFamily="18" charset="-78"/>
              <a:cs typeface="Simplified Arabic" pitchFamily="18" charset="-78"/>
            </a:endParaRPr>
          </a:p>
        </p:txBody>
      </p:sp>
      <p:sp>
        <p:nvSpPr>
          <p:cNvPr id="6" name="Rectangle 5"/>
          <p:cNvSpPr>
            <a:spLocks noChangeArrowheads="1"/>
          </p:cNvSpPr>
          <p:nvPr/>
        </p:nvSpPr>
        <p:spPr bwMode="auto">
          <a:xfrm>
            <a:off x="2590800" y="3048000"/>
            <a:ext cx="2057400" cy="3046413"/>
          </a:xfrm>
          <a:prstGeom prst="rect">
            <a:avLst/>
          </a:prstGeom>
          <a:noFill/>
          <a:ln w="9525">
            <a:noFill/>
            <a:miter lim="800000"/>
            <a:headEnd/>
            <a:tailEnd/>
          </a:ln>
        </p:spPr>
        <p:txBody>
          <a:bodyPr>
            <a:spAutoFit/>
          </a:bodyPr>
          <a:lstStyle/>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الجيلاتين</a:t>
            </a:r>
          </a:p>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الدهون</a:t>
            </a:r>
          </a:p>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الأملاح</a:t>
            </a:r>
          </a:p>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الإنزيمات</a:t>
            </a:r>
            <a:endParaRPr lang="en-US" sz="2400" b="1">
              <a:solidFill>
                <a:srgbClr val="FF0000"/>
              </a:solidFill>
              <a:latin typeface="Simplified Arabic" pitchFamily="18" charset="-78"/>
              <a:cs typeface="Simplified Arabic" pitchFamily="18" charset="-78"/>
            </a:endParaRPr>
          </a:p>
        </p:txBody>
      </p:sp>
      <p:pic>
        <p:nvPicPr>
          <p:cNvPr id="46085" name="Picture 3"/>
          <p:cNvPicPr>
            <a:picLocks noChangeAspect="1" noChangeArrowheads="1"/>
          </p:cNvPicPr>
          <p:nvPr/>
        </p:nvPicPr>
        <p:blipFill>
          <a:blip r:embed="rId2"/>
          <a:srcRect/>
          <a:stretch>
            <a:fillRect/>
          </a:stretch>
        </p:blipFill>
        <p:spPr bwMode="auto">
          <a:xfrm>
            <a:off x="5410200" y="4443413"/>
            <a:ext cx="1981200" cy="1981200"/>
          </a:xfrm>
          <a:prstGeom prst="rect">
            <a:avLst/>
          </a:prstGeom>
          <a:noFill/>
          <a:ln w="9525">
            <a:noFill/>
            <a:miter lim="800000"/>
            <a:headEnd/>
            <a:tailEnd/>
          </a:ln>
        </p:spPr>
      </p:pic>
      <p:pic>
        <p:nvPicPr>
          <p:cNvPr id="46086" name="Picture 4"/>
          <p:cNvPicPr>
            <a:picLocks noChangeAspect="1" noChangeArrowheads="1"/>
          </p:cNvPicPr>
          <p:nvPr/>
        </p:nvPicPr>
        <p:blipFill>
          <a:blip r:embed="rId3"/>
          <a:srcRect/>
          <a:stretch>
            <a:fillRect/>
          </a:stretch>
        </p:blipFill>
        <p:spPr bwMode="auto">
          <a:xfrm>
            <a:off x="381000" y="4916488"/>
            <a:ext cx="2030413" cy="1508125"/>
          </a:xfrm>
          <a:prstGeom prst="rect">
            <a:avLst/>
          </a:prstGeom>
          <a:noFill/>
          <a:ln w="9525">
            <a:noFill/>
            <a:miter lim="800000"/>
            <a:headEnd/>
            <a:tailEnd/>
          </a:ln>
        </p:spPr>
      </p:pic>
      <p:pic>
        <p:nvPicPr>
          <p:cNvPr id="46087" name="Picture 8"/>
          <p:cNvPicPr>
            <a:picLocks noChangeAspect="1" noChangeArrowheads="1"/>
          </p:cNvPicPr>
          <p:nvPr/>
        </p:nvPicPr>
        <p:blipFill>
          <a:blip r:embed="rId4"/>
          <a:srcRect/>
          <a:stretch>
            <a:fillRect/>
          </a:stretch>
        </p:blipFill>
        <p:spPr bwMode="auto">
          <a:xfrm>
            <a:off x="460375" y="3048000"/>
            <a:ext cx="2390775" cy="1144588"/>
          </a:xfrm>
          <a:prstGeom prst="rect">
            <a:avLst/>
          </a:prstGeom>
          <a:noFill/>
          <a:ln w="9525">
            <a:noFill/>
            <a:miter lim="800000"/>
            <a:headEnd/>
            <a:tailEnd/>
          </a:ln>
        </p:spPr>
      </p:pic>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381000" y="304800"/>
            <a:ext cx="8534400" cy="846138"/>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وهناك أيضاً </a:t>
            </a:r>
            <a:r>
              <a:rPr lang="ar-EG" sz="2800" b="1">
                <a:latin typeface="Simplified Arabic" pitchFamily="18" charset="-78"/>
                <a:cs typeface="Simplified Arabic" pitchFamily="18" charset="-78"/>
              </a:rPr>
              <a:t>فرص الاستثمار في </a:t>
            </a:r>
            <a:r>
              <a:rPr lang="ar-KW" sz="2800" b="1">
                <a:latin typeface="Simplified Arabic" pitchFamily="18" charset="-78"/>
                <a:cs typeface="Simplified Arabic" pitchFamily="18" charset="-78"/>
              </a:rPr>
              <a:t>التقنية الحيوية، مثل.</a:t>
            </a:r>
            <a:endParaRPr lang="en-US" sz="2800">
              <a:latin typeface="Simplified Arabic" pitchFamily="18" charset="-78"/>
              <a:cs typeface="Simplified Arabic" pitchFamily="18" charset="-78"/>
            </a:endParaRPr>
          </a:p>
        </p:txBody>
      </p:sp>
      <p:pic>
        <p:nvPicPr>
          <p:cNvPr id="47107" name="Picture 2"/>
          <p:cNvPicPr>
            <a:picLocks noChangeAspect="1" noChangeArrowheads="1"/>
          </p:cNvPicPr>
          <p:nvPr/>
        </p:nvPicPr>
        <p:blipFill>
          <a:blip r:embed="rId2"/>
          <a:srcRect/>
          <a:stretch>
            <a:fillRect/>
          </a:stretch>
        </p:blipFill>
        <p:spPr bwMode="auto">
          <a:xfrm>
            <a:off x="457200" y="3962400"/>
            <a:ext cx="3048000" cy="2654300"/>
          </a:xfrm>
          <a:prstGeom prst="rect">
            <a:avLst/>
          </a:prstGeom>
          <a:noFill/>
          <a:ln w="9525">
            <a:noFill/>
            <a:miter lim="800000"/>
            <a:headEnd/>
            <a:tailEnd/>
          </a:ln>
        </p:spPr>
      </p:pic>
      <p:pic>
        <p:nvPicPr>
          <p:cNvPr id="47108" name="Picture 3"/>
          <p:cNvPicPr>
            <a:picLocks noChangeAspect="1" noChangeArrowheads="1"/>
          </p:cNvPicPr>
          <p:nvPr/>
        </p:nvPicPr>
        <p:blipFill>
          <a:blip r:embed="rId3"/>
          <a:srcRect/>
          <a:stretch>
            <a:fillRect/>
          </a:stretch>
        </p:blipFill>
        <p:spPr bwMode="auto">
          <a:xfrm>
            <a:off x="5029200" y="4473575"/>
            <a:ext cx="2400300" cy="2016125"/>
          </a:xfrm>
          <a:prstGeom prst="rect">
            <a:avLst/>
          </a:prstGeom>
          <a:noFill/>
          <a:ln w="9525">
            <a:noFill/>
            <a:miter lim="800000"/>
            <a:headEnd/>
            <a:tailEnd/>
          </a:ln>
        </p:spPr>
      </p:pic>
      <p:sp>
        <p:nvSpPr>
          <p:cNvPr id="7" name="Rectangle 6"/>
          <p:cNvSpPr>
            <a:spLocks noChangeArrowheads="1"/>
          </p:cNvSpPr>
          <p:nvPr/>
        </p:nvSpPr>
        <p:spPr bwMode="auto">
          <a:xfrm>
            <a:off x="228600" y="1447800"/>
            <a:ext cx="7391400" cy="3046413"/>
          </a:xfrm>
          <a:prstGeom prst="rect">
            <a:avLst/>
          </a:prstGeom>
          <a:noFill/>
          <a:ln w="9525">
            <a:noFill/>
            <a:miter lim="800000"/>
            <a:headEnd/>
            <a:tailEnd/>
          </a:ln>
        </p:spPr>
        <p:txBody>
          <a:bodyPr>
            <a:spAutoFit/>
          </a:bodyPr>
          <a:lstStyle/>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زراعة خلايا الحيوانات لإنتاج مواد طبية.</a:t>
            </a:r>
          </a:p>
          <a:p>
            <a:pPr marL="457200" indent="-457200" algn="just" rtl="1">
              <a:lnSpc>
                <a:spcPct val="200000"/>
              </a:lnSpc>
              <a:buFont typeface="Calibri" pitchFamily="34" charset="0"/>
              <a:buAutoNum type="arabicPeriod"/>
            </a:pPr>
            <a:r>
              <a:rPr lang="ar-KW" sz="2400" b="1">
                <a:solidFill>
                  <a:srgbClr val="FF0000"/>
                </a:solidFill>
                <a:latin typeface="Simplified Arabic" pitchFamily="18" charset="-78"/>
                <a:cs typeface="Simplified Arabic" pitchFamily="18" charset="-78"/>
              </a:rPr>
              <a:t>إنتاج المنافح الميكروبية </a:t>
            </a:r>
            <a:r>
              <a:rPr lang="en-US">
                <a:solidFill>
                  <a:srgbClr val="FF0000"/>
                </a:solidFill>
                <a:latin typeface="Times New Roman" pitchFamily="18" charset="0"/>
                <a:cs typeface="Times New Roman" pitchFamily="18" charset="0"/>
              </a:rPr>
              <a:t>Microbial rennet </a:t>
            </a:r>
            <a:r>
              <a:rPr lang="ar-KW" sz="2400" b="1">
                <a:solidFill>
                  <a:srgbClr val="FF0000"/>
                </a:solidFill>
                <a:latin typeface="Simplified Arabic" pitchFamily="18" charset="-78"/>
                <a:cs typeface="Simplified Arabic" pitchFamily="18" charset="-78"/>
              </a:rPr>
              <a:t> والتي لا يخلو جبن منها ومعظمها حالياً تنتج بطرق يستخدم فيها أوساط نجسة من إنزيمات خنزيرية وأوساط زراعية تحتوي على دماء.</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3"/>
          <p:cNvSpPr>
            <a:spLocks noChangeArrowheads="1"/>
          </p:cNvSpPr>
          <p:nvPr/>
        </p:nvSpPr>
        <p:spPr bwMode="auto">
          <a:xfrm>
            <a:off x="3056384" y="3124200"/>
            <a:ext cx="2667000" cy="25146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marL="457200" indent="-457200" algn="ctr" rtl="1">
              <a:lnSpc>
                <a:spcPct val="150000"/>
              </a:lnSpc>
              <a:defRPr/>
            </a:pPr>
            <a:r>
              <a:rPr lang="ar-KW" sz="2800" b="1" dirty="0">
                <a:solidFill>
                  <a:schemeClr val="tx1"/>
                </a:solidFill>
                <a:latin typeface="Simplified Arabic" pitchFamily="2" charset="-78"/>
                <a:cs typeface="Simplified Arabic" pitchFamily="2" charset="-78"/>
              </a:rPr>
              <a:t>صناعات الحلال</a:t>
            </a:r>
            <a:endParaRPr lang="en-US" sz="2800" b="1" dirty="0">
              <a:solidFill>
                <a:schemeClr val="tx1"/>
              </a:solidFill>
              <a:latin typeface="Simplified Arabic" pitchFamily="2" charset="-78"/>
              <a:cs typeface="Simplified Arabic" pitchFamily="2" charset="-78"/>
            </a:endParaRPr>
          </a:p>
        </p:txBody>
      </p:sp>
      <p:grpSp>
        <p:nvGrpSpPr>
          <p:cNvPr id="2" name="Group 33"/>
          <p:cNvGrpSpPr>
            <a:grpSpLocks/>
          </p:cNvGrpSpPr>
          <p:nvPr/>
        </p:nvGrpSpPr>
        <p:grpSpPr bwMode="auto">
          <a:xfrm>
            <a:off x="236538" y="2362200"/>
            <a:ext cx="3451225" cy="798513"/>
            <a:chOff x="236984" y="838200"/>
            <a:chExt cx="3450173" cy="799357"/>
          </a:xfrm>
        </p:grpSpPr>
        <p:sp>
          <p:nvSpPr>
            <p:cNvPr id="8" name="Rectangle 4"/>
            <p:cNvSpPr>
              <a:spLocks noChangeArrowheads="1"/>
            </p:cNvSpPr>
            <p:nvPr/>
          </p:nvSpPr>
          <p:spPr bwMode="auto">
            <a:xfrm>
              <a:off x="236984" y="838200"/>
              <a:ext cx="2209800" cy="533400"/>
            </a:xfrm>
            <a:prstGeom prst="rect">
              <a:avLst/>
            </a:prstGeom>
            <a:noFill/>
            <a:ln w="9525">
              <a:noFill/>
              <a:miter lim="800000"/>
              <a:headEnd/>
              <a:tailEnd/>
            </a:ln>
            <a:effectLst/>
            <a:scene3d>
              <a:camera prst="orthographicFront"/>
              <a:lightRig rig="threePt" dir="t"/>
            </a:scene3d>
            <a:sp3d>
              <a:bevelT/>
            </a:sp3d>
          </p:spPr>
          <p:txBody>
            <a:bodyPr wrap="none" anchor="ctr"/>
            <a:lstStyle/>
            <a:p>
              <a:pPr algn="ctr">
                <a:defRPr/>
              </a:pPr>
              <a:r>
                <a:rPr lang="ar-KW" sz="2400" b="1" dirty="0">
                  <a:solidFill>
                    <a:srgbClr val="000000"/>
                  </a:solidFill>
                  <a:latin typeface="Calibri" charset="0"/>
                  <a:ea typeface="ＭＳ Ｐゴシック" charset="-128"/>
                </a:rPr>
                <a:t>دعم</a:t>
              </a:r>
              <a:endParaRPr lang="ar-EG" sz="2400" b="1" dirty="0">
                <a:solidFill>
                  <a:srgbClr val="000000"/>
                </a:solidFill>
                <a:latin typeface="Calibri" charset="0"/>
                <a:ea typeface="ＭＳ Ｐゴシック" charset="-128"/>
              </a:endParaRPr>
            </a:p>
            <a:p>
              <a:pPr algn="ctr">
                <a:defRPr/>
              </a:pPr>
              <a:r>
                <a:rPr lang="ar-KW" sz="2400" b="1" dirty="0">
                  <a:solidFill>
                    <a:srgbClr val="000000"/>
                  </a:solidFill>
                  <a:latin typeface="Calibri" charset="0"/>
                  <a:ea typeface="ＭＳ Ｐゴシック" charset="-128"/>
                </a:rPr>
                <a:t> المستثمرين </a:t>
              </a:r>
            </a:p>
            <a:p>
              <a:pPr algn="ctr">
                <a:defRPr/>
              </a:pPr>
              <a:r>
                <a:rPr lang="ar-KW" sz="2400" b="1" dirty="0">
                  <a:solidFill>
                    <a:srgbClr val="000000"/>
                  </a:solidFill>
                  <a:latin typeface="Calibri" charset="0"/>
                  <a:ea typeface="ＭＳ Ｐゴシック" charset="-128"/>
                </a:rPr>
                <a:t>والشركات المالية</a:t>
              </a:r>
              <a:endParaRPr lang="en-US" sz="2400" b="1" dirty="0">
                <a:solidFill>
                  <a:srgbClr val="000000"/>
                </a:solidFill>
                <a:latin typeface="Calibri" charset="0"/>
                <a:ea typeface="ＭＳ Ｐゴシック" charset="-128"/>
                <a:cs typeface="Arial" charset="0"/>
              </a:endParaRPr>
            </a:p>
          </p:txBody>
        </p:sp>
        <p:sp>
          <p:nvSpPr>
            <p:cNvPr id="16" name="Right Arrow 15"/>
            <p:cNvSpPr/>
            <p:nvPr/>
          </p:nvSpPr>
          <p:spPr>
            <a:xfrm rot="1827766">
              <a:off x="2314388" y="1152857"/>
              <a:ext cx="1372769" cy="4847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3" name="Group 29"/>
          <p:cNvGrpSpPr>
            <a:grpSpLocks/>
          </p:cNvGrpSpPr>
          <p:nvPr/>
        </p:nvGrpSpPr>
        <p:grpSpPr bwMode="auto">
          <a:xfrm>
            <a:off x="5078413" y="2368550"/>
            <a:ext cx="3848100" cy="804863"/>
            <a:chOff x="5079088" y="845096"/>
            <a:chExt cx="3846668" cy="805420"/>
          </a:xfrm>
        </p:grpSpPr>
        <p:sp>
          <p:nvSpPr>
            <p:cNvPr id="13" name="Rectangle 13"/>
            <p:cNvSpPr>
              <a:spLocks noChangeArrowheads="1"/>
            </p:cNvSpPr>
            <p:nvPr/>
          </p:nvSpPr>
          <p:spPr bwMode="auto">
            <a:xfrm>
              <a:off x="6332984" y="845096"/>
              <a:ext cx="2592772" cy="533400"/>
            </a:xfrm>
            <a:prstGeom prst="rect">
              <a:avLst/>
            </a:prstGeom>
            <a:noFill/>
            <a:ln w="9525">
              <a:noFill/>
              <a:miter lim="800000"/>
              <a:headEnd/>
              <a:tailEnd/>
            </a:ln>
            <a:scene3d>
              <a:camera prst="orthographicFront"/>
              <a:lightRig rig="threePt" dir="t"/>
            </a:scene3d>
            <a:sp3d>
              <a:bevelT/>
            </a:sp3d>
          </p:spPr>
          <p:txBody>
            <a:bodyPr wrap="none" anchor="ctr"/>
            <a:lstStyle/>
            <a:p>
              <a:pPr algn="ctr">
                <a:defRPr/>
              </a:pPr>
              <a:r>
                <a:rPr lang="ar-KW" sz="2400" b="1" dirty="0">
                  <a:solidFill>
                    <a:srgbClr val="000000"/>
                  </a:solidFill>
                  <a:latin typeface="Calibri" charset="0"/>
                  <a:ea typeface="ＭＳ Ｐゴシック" charset="-128"/>
                </a:rPr>
                <a:t>دعم </a:t>
              </a:r>
              <a:endParaRPr lang="ar-EG" sz="2400" b="1" dirty="0">
                <a:solidFill>
                  <a:srgbClr val="000000"/>
                </a:solidFill>
                <a:latin typeface="Calibri" charset="0"/>
                <a:ea typeface="ＭＳ Ｐゴシック" charset="-128"/>
              </a:endParaRPr>
            </a:p>
            <a:p>
              <a:pPr algn="ctr">
                <a:defRPr/>
              </a:pPr>
              <a:r>
                <a:rPr lang="ar-KW" sz="2400" b="1" dirty="0">
                  <a:solidFill>
                    <a:srgbClr val="000000"/>
                  </a:solidFill>
                  <a:latin typeface="Calibri" charset="0"/>
                  <a:ea typeface="ＭＳ Ｐゴシック" charset="-128"/>
                </a:rPr>
                <a:t>البنك الإسلامي للتنمية</a:t>
              </a:r>
              <a:endParaRPr lang="en-US" sz="2400" b="1" dirty="0">
                <a:solidFill>
                  <a:srgbClr val="000000"/>
                </a:solidFill>
                <a:latin typeface="Calibri" charset="0"/>
                <a:ea typeface="ＭＳ Ｐゴシック" charset="-128"/>
                <a:cs typeface="Arial" charset="0"/>
              </a:endParaRPr>
            </a:p>
          </p:txBody>
        </p:sp>
        <p:sp>
          <p:nvSpPr>
            <p:cNvPr id="17" name="Right Arrow 16"/>
            <p:cNvSpPr/>
            <p:nvPr/>
          </p:nvSpPr>
          <p:spPr>
            <a:xfrm rot="8887097">
              <a:off x="5079088" y="1164405"/>
              <a:ext cx="1372676" cy="48611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4" name="Group 37"/>
          <p:cNvGrpSpPr>
            <a:grpSpLocks/>
          </p:cNvGrpSpPr>
          <p:nvPr/>
        </p:nvGrpSpPr>
        <p:grpSpPr bwMode="auto">
          <a:xfrm>
            <a:off x="5005388" y="5486400"/>
            <a:ext cx="3224212" cy="812800"/>
            <a:chOff x="5005593" y="5486400"/>
            <a:chExt cx="3224007" cy="813018"/>
          </a:xfrm>
        </p:grpSpPr>
        <p:sp>
          <p:nvSpPr>
            <p:cNvPr id="36" name="Rectangle 12"/>
            <p:cNvSpPr>
              <a:spLocks noChangeArrowheads="1"/>
            </p:cNvSpPr>
            <p:nvPr/>
          </p:nvSpPr>
          <p:spPr bwMode="auto">
            <a:xfrm>
              <a:off x="5636331" y="5486400"/>
              <a:ext cx="2593269" cy="813018"/>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ar-EG" sz="2400" b="1" dirty="0">
                  <a:latin typeface="Simplified Arabic" pitchFamily="2" charset="-78"/>
                  <a:ea typeface="ＭＳ Ｐゴシック" pitchFamily="34" charset="-128"/>
                  <a:cs typeface="Simplified Arabic" pitchFamily="2" charset="-78"/>
                </a:rPr>
                <a:t>تسهيلات مالية</a:t>
              </a:r>
            </a:p>
            <a:p>
              <a:pPr marL="457200" indent="-457200" algn="ctr" rtl="1">
                <a:lnSpc>
                  <a:spcPct val="150000"/>
                </a:lnSpc>
                <a:defRPr/>
              </a:pPr>
              <a:r>
                <a:rPr lang="ar-EG" sz="2400" b="1" dirty="0">
                  <a:latin typeface="Simplified Arabic" pitchFamily="2" charset="-78"/>
                  <a:ea typeface="ＭＳ Ｐゴシック" pitchFamily="34" charset="-128"/>
                  <a:cs typeface="Simplified Arabic" pitchFamily="2" charset="-78"/>
                </a:rPr>
                <a:t> من الجهات الرسمية</a:t>
              </a:r>
              <a:endParaRPr lang="en-US" sz="2400" b="1" dirty="0">
                <a:latin typeface="Simplified Arabic" pitchFamily="2" charset="-78"/>
                <a:ea typeface="ＭＳ Ｐゴシック" pitchFamily="34" charset="-128"/>
                <a:cs typeface="Simplified Arabic" pitchFamily="2" charset="-78"/>
              </a:endParaRPr>
            </a:p>
          </p:txBody>
        </p:sp>
        <p:sp>
          <p:nvSpPr>
            <p:cNvPr id="37" name="Right Arrow 36"/>
            <p:cNvSpPr/>
            <p:nvPr/>
          </p:nvSpPr>
          <p:spPr bwMode="auto">
            <a:xfrm rot="12717722">
              <a:off x="5005593" y="5510219"/>
              <a:ext cx="996887" cy="4843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grpSp>
        <p:nvGrpSpPr>
          <p:cNvPr id="5" name="Group 38"/>
          <p:cNvGrpSpPr>
            <a:grpSpLocks/>
          </p:cNvGrpSpPr>
          <p:nvPr/>
        </p:nvGrpSpPr>
        <p:grpSpPr bwMode="auto">
          <a:xfrm>
            <a:off x="225425" y="5440363"/>
            <a:ext cx="3313113" cy="884237"/>
            <a:chOff x="5155524" y="5288282"/>
            <a:chExt cx="3312261" cy="883918"/>
          </a:xfrm>
        </p:grpSpPr>
        <p:sp>
          <p:nvSpPr>
            <p:cNvPr id="40" name="Rectangle 12"/>
            <p:cNvSpPr>
              <a:spLocks noChangeArrowheads="1"/>
            </p:cNvSpPr>
            <p:nvPr/>
          </p:nvSpPr>
          <p:spPr bwMode="auto">
            <a:xfrm>
              <a:off x="5155524" y="5359182"/>
              <a:ext cx="2593269" cy="813018"/>
            </a:xfrm>
            <a:prstGeom prst="rect">
              <a:avLst/>
            </a:prstGeom>
            <a:noFill/>
            <a:ln w="9525">
              <a:noFill/>
              <a:miter lim="800000"/>
              <a:headEnd/>
              <a:tailEnd/>
            </a:ln>
            <a:scene3d>
              <a:camera prst="orthographicFront"/>
              <a:lightRig rig="threePt" dir="t"/>
            </a:scene3d>
            <a:sp3d>
              <a:bevelT/>
            </a:sp3d>
          </p:spPr>
          <p:txBody>
            <a:bodyPr wrap="none" anchor="ctr"/>
            <a:lstStyle/>
            <a:p>
              <a:pPr marL="457200" indent="-457200" algn="ctr" rtl="1">
                <a:lnSpc>
                  <a:spcPct val="150000"/>
                </a:lnSpc>
                <a:defRPr/>
              </a:pPr>
              <a:r>
                <a:rPr lang="ar-EG" sz="2400" b="1" dirty="0">
                  <a:latin typeface="Simplified Arabic" pitchFamily="2" charset="-78"/>
                  <a:ea typeface="ＭＳ Ｐゴシック" pitchFamily="34" charset="-128"/>
                  <a:cs typeface="Simplified Arabic" pitchFamily="2" charset="-78"/>
                </a:rPr>
                <a:t>تسهيلات تشريعية</a:t>
              </a:r>
            </a:p>
            <a:p>
              <a:pPr marL="457200" indent="-457200" algn="ctr" rtl="1">
                <a:lnSpc>
                  <a:spcPct val="150000"/>
                </a:lnSpc>
                <a:defRPr/>
              </a:pPr>
              <a:r>
                <a:rPr lang="ar-EG" sz="2400" b="1" dirty="0">
                  <a:latin typeface="Simplified Arabic" pitchFamily="2" charset="-78"/>
                  <a:ea typeface="ＭＳ Ｐゴシック" pitchFamily="34" charset="-128"/>
                  <a:cs typeface="Simplified Arabic" pitchFamily="2" charset="-78"/>
                </a:rPr>
                <a:t> من الجهات الرسمية</a:t>
              </a:r>
              <a:endParaRPr lang="en-US" sz="2400" b="1" dirty="0">
                <a:latin typeface="Simplified Arabic" pitchFamily="2" charset="-78"/>
                <a:ea typeface="ＭＳ Ｐゴシック" pitchFamily="34" charset="-128"/>
                <a:cs typeface="Simplified Arabic" pitchFamily="2" charset="-78"/>
              </a:endParaRPr>
            </a:p>
          </p:txBody>
        </p:sp>
        <p:sp>
          <p:nvSpPr>
            <p:cNvPr id="41" name="Right Arrow 40"/>
            <p:cNvSpPr/>
            <p:nvPr/>
          </p:nvSpPr>
          <p:spPr bwMode="auto">
            <a:xfrm rot="19787784">
              <a:off x="7307620" y="5288282"/>
              <a:ext cx="1160165" cy="4840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grpSp>
      <p:pic>
        <p:nvPicPr>
          <p:cNvPr id="48137" name="Picture 4"/>
          <p:cNvPicPr>
            <a:picLocks noChangeAspect="1" noChangeArrowheads="1"/>
          </p:cNvPicPr>
          <p:nvPr/>
        </p:nvPicPr>
        <p:blipFill>
          <a:blip r:embed="rId3"/>
          <a:srcRect/>
          <a:stretch>
            <a:fillRect/>
          </a:stretch>
        </p:blipFill>
        <p:spPr bwMode="auto">
          <a:xfrm>
            <a:off x="0" y="0"/>
            <a:ext cx="990600" cy="990600"/>
          </a:xfrm>
          <a:prstGeom prst="rect">
            <a:avLst/>
          </a:prstGeom>
          <a:noFill/>
          <a:ln w="9525">
            <a:noFill/>
            <a:miter lim="800000"/>
            <a:headEnd/>
            <a:tailEnd/>
          </a:ln>
        </p:spPr>
      </p:pic>
      <p:sp>
        <p:nvSpPr>
          <p:cNvPr id="48138" name="Rectangle 2"/>
          <p:cNvSpPr>
            <a:spLocks noChangeArrowheads="1"/>
          </p:cNvSpPr>
          <p:nvPr>
            <p:custDataLst>
              <p:tags r:id="rId1"/>
            </p:custDataLst>
          </p:nvPr>
        </p:nvSpPr>
        <p:spPr bwMode="auto">
          <a:xfrm>
            <a:off x="1371600" y="76200"/>
            <a:ext cx="7505700" cy="1292225"/>
          </a:xfrm>
          <a:prstGeom prst="rect">
            <a:avLst/>
          </a:prstGeom>
          <a:solidFill>
            <a:srgbClr val="00B050"/>
          </a:solidFill>
          <a:ln w="9525">
            <a:noFill/>
            <a:miter lim="800000"/>
            <a:headEnd/>
            <a:tailEnd/>
          </a:ln>
        </p:spPr>
        <p:txBody>
          <a:bodyPr lIns="0" tIns="0" rIns="0" bIns="0">
            <a:spAutoFit/>
          </a:bodyPr>
          <a:lstStyle/>
          <a:p>
            <a:pPr marL="1512888" indent="-1512888" algn="ctr" defTabSz="912813">
              <a:lnSpc>
                <a:spcPct val="150000"/>
              </a:lnSpc>
            </a:pPr>
            <a:r>
              <a:rPr lang="ar-KW" sz="2800" b="1">
                <a:solidFill>
                  <a:schemeClr val="bg1"/>
                </a:solidFill>
                <a:ea typeface="ヒラギノ角ゴ Pro W6" charset="-128"/>
              </a:rPr>
              <a:t>التعاون المقترح</a:t>
            </a:r>
            <a:r>
              <a:rPr lang="ar-EG" sz="2800" b="1">
                <a:solidFill>
                  <a:schemeClr val="bg1"/>
                </a:solidFill>
                <a:ea typeface="ヒラギノ角ゴ Pro W6" charset="-128"/>
              </a:rPr>
              <a:t> لرفع الحرج </a:t>
            </a:r>
          </a:p>
          <a:p>
            <a:pPr marL="1512888" indent="-1512888" algn="ctr" defTabSz="912813">
              <a:lnSpc>
                <a:spcPct val="150000"/>
              </a:lnSpc>
            </a:pPr>
            <a:r>
              <a:rPr lang="ar-EG" sz="2800" b="1">
                <a:solidFill>
                  <a:schemeClr val="bg1"/>
                </a:solidFill>
                <a:ea typeface="ヒラギノ角ゴ Pro W6" charset="-128"/>
              </a:rPr>
              <a:t>وتنمية </a:t>
            </a:r>
            <a:r>
              <a:rPr lang="ar-KW" sz="2800" b="1">
                <a:solidFill>
                  <a:schemeClr val="bg1"/>
                </a:solidFill>
                <a:ea typeface="ヒラギノ角ゴ Pro W6" charset="-128"/>
              </a:rPr>
              <a:t>ل</a:t>
            </a:r>
            <a:r>
              <a:rPr lang="ar-EG" sz="2800" b="1">
                <a:solidFill>
                  <a:schemeClr val="bg1"/>
                </a:solidFill>
                <a:ea typeface="ヒラギノ角ゴ Pro W6" charset="-128"/>
              </a:rPr>
              <a:t>ر</a:t>
            </a:r>
            <a:r>
              <a:rPr lang="ar-KW" sz="2800" b="1">
                <a:solidFill>
                  <a:schemeClr val="bg1"/>
                </a:solidFill>
                <a:ea typeface="ヒラギノ角ゴ Pro W6" charset="-128"/>
              </a:rPr>
              <a:t>ؤو</a:t>
            </a:r>
            <a:r>
              <a:rPr lang="ar-EG" sz="2800" b="1">
                <a:solidFill>
                  <a:schemeClr val="bg1"/>
                </a:solidFill>
                <a:ea typeface="ヒラギノ角ゴ Pro W6" charset="-128"/>
              </a:rPr>
              <a:t>س ال</a:t>
            </a:r>
            <a:r>
              <a:rPr lang="ar-KW" sz="2800" b="1">
                <a:solidFill>
                  <a:schemeClr val="bg1"/>
                </a:solidFill>
                <a:ea typeface="ヒラギノ角ゴ Pro W6" charset="-128"/>
              </a:rPr>
              <a:t>أ</a:t>
            </a:r>
            <a:r>
              <a:rPr lang="ar-EG" sz="2800" b="1">
                <a:solidFill>
                  <a:schemeClr val="bg1"/>
                </a:solidFill>
                <a:ea typeface="ヒラギノ角ゴ Pro W6" charset="-128"/>
              </a:rPr>
              <a:t>م</a:t>
            </a:r>
            <a:r>
              <a:rPr lang="ar-KW" sz="2800" b="1">
                <a:solidFill>
                  <a:schemeClr val="bg1"/>
                </a:solidFill>
                <a:ea typeface="ヒラギノ角ゴ Pro W6" charset="-128"/>
              </a:rPr>
              <a:t>و</a:t>
            </a:r>
            <a:r>
              <a:rPr lang="ar-EG" sz="2800" b="1">
                <a:solidFill>
                  <a:schemeClr val="bg1"/>
                </a:solidFill>
                <a:ea typeface="ヒラギノ角ゴ Pro W6" charset="-128"/>
              </a:rPr>
              <a:t>ال وتوفير فرص العمل </a:t>
            </a:r>
            <a:endParaRPr lang="en-US" sz="2800" b="1">
              <a:solidFill>
                <a:schemeClr val="bg1"/>
              </a:solidFill>
              <a:ea typeface="ヒラギノ角ゴ Pro W6" charset="-128"/>
              <a:cs typeface="Arial" charset="0"/>
            </a:endParaRPr>
          </a:p>
        </p:txBody>
      </p:sp>
      <p:sp>
        <p:nvSpPr>
          <p:cNvPr id="18" name="Rectangle 1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p:cNvPicPr>
            <a:picLocks noChangeAspect="1" noChangeArrowheads="1"/>
          </p:cNvPicPr>
          <p:nvPr/>
        </p:nvPicPr>
        <p:blipFill>
          <a:blip r:embed="rId2"/>
          <a:srcRect/>
          <a:stretch>
            <a:fillRect/>
          </a:stretch>
        </p:blipFill>
        <p:spPr bwMode="auto">
          <a:xfrm>
            <a:off x="4757738" y="5815013"/>
            <a:ext cx="992187" cy="992187"/>
          </a:xfrm>
          <a:prstGeom prst="rect">
            <a:avLst/>
          </a:prstGeom>
          <a:noFill/>
          <a:ln w="9525">
            <a:noFill/>
            <a:miter lim="800000"/>
            <a:headEnd/>
            <a:tailEnd/>
          </a:ln>
        </p:spPr>
      </p:pic>
      <p:pic>
        <p:nvPicPr>
          <p:cNvPr id="49155" name="Picture 7"/>
          <p:cNvPicPr>
            <a:picLocks noChangeAspect="1" noChangeArrowheads="1"/>
          </p:cNvPicPr>
          <p:nvPr/>
        </p:nvPicPr>
        <p:blipFill>
          <a:blip r:embed="rId3"/>
          <a:srcRect/>
          <a:stretch>
            <a:fillRect/>
          </a:stretch>
        </p:blipFill>
        <p:spPr bwMode="auto">
          <a:xfrm>
            <a:off x="152400" y="5815013"/>
            <a:ext cx="1660525" cy="1195387"/>
          </a:xfrm>
          <a:prstGeom prst="rect">
            <a:avLst/>
          </a:prstGeom>
          <a:noFill/>
          <a:ln w="9525">
            <a:noFill/>
            <a:miter lim="800000"/>
            <a:headEnd/>
            <a:tailEnd/>
          </a:ln>
        </p:spPr>
      </p:pic>
      <p:pic>
        <p:nvPicPr>
          <p:cNvPr id="49156" name="Picture 8"/>
          <p:cNvPicPr>
            <a:picLocks noChangeAspect="1" noChangeArrowheads="1"/>
          </p:cNvPicPr>
          <p:nvPr/>
        </p:nvPicPr>
        <p:blipFill>
          <a:blip r:embed="rId4"/>
          <a:srcRect/>
          <a:stretch>
            <a:fillRect/>
          </a:stretch>
        </p:blipFill>
        <p:spPr bwMode="auto">
          <a:xfrm>
            <a:off x="1828800" y="5815013"/>
            <a:ext cx="1765300" cy="992187"/>
          </a:xfrm>
          <a:prstGeom prst="rect">
            <a:avLst/>
          </a:prstGeom>
          <a:noFill/>
          <a:ln w="9525">
            <a:noFill/>
            <a:miter lim="800000"/>
            <a:headEnd/>
            <a:tailEnd/>
          </a:ln>
        </p:spPr>
      </p:pic>
      <p:pic>
        <p:nvPicPr>
          <p:cNvPr id="49157" name="Picture 9"/>
          <p:cNvPicPr>
            <a:picLocks noChangeAspect="1" noChangeArrowheads="1"/>
          </p:cNvPicPr>
          <p:nvPr/>
        </p:nvPicPr>
        <p:blipFill>
          <a:blip r:embed="rId5"/>
          <a:srcRect/>
          <a:stretch>
            <a:fillRect/>
          </a:stretch>
        </p:blipFill>
        <p:spPr bwMode="auto">
          <a:xfrm>
            <a:off x="3810000" y="5854700"/>
            <a:ext cx="914400" cy="914400"/>
          </a:xfrm>
          <a:prstGeom prst="rect">
            <a:avLst/>
          </a:prstGeom>
          <a:noFill/>
          <a:ln w="9525">
            <a:noFill/>
            <a:miter lim="800000"/>
            <a:headEnd/>
            <a:tailEnd/>
          </a:ln>
        </p:spPr>
      </p:pic>
      <p:pic>
        <p:nvPicPr>
          <p:cNvPr id="49158" name="Picture 10"/>
          <p:cNvPicPr>
            <a:picLocks noChangeAspect="1" noChangeArrowheads="1"/>
          </p:cNvPicPr>
          <p:nvPr/>
        </p:nvPicPr>
        <p:blipFill>
          <a:blip r:embed="rId6"/>
          <a:srcRect/>
          <a:stretch>
            <a:fillRect/>
          </a:stretch>
        </p:blipFill>
        <p:spPr bwMode="auto">
          <a:xfrm>
            <a:off x="5715000" y="5930900"/>
            <a:ext cx="1689100" cy="798513"/>
          </a:xfrm>
          <a:prstGeom prst="rect">
            <a:avLst/>
          </a:prstGeom>
          <a:noFill/>
          <a:ln w="9525">
            <a:noFill/>
            <a:miter lim="800000"/>
            <a:headEnd/>
            <a:tailEnd/>
          </a:ln>
        </p:spPr>
      </p:pic>
      <p:sp>
        <p:nvSpPr>
          <p:cNvPr id="49159" name="Rectangle 8"/>
          <p:cNvSpPr>
            <a:spLocks noChangeArrowheads="1"/>
          </p:cNvSpPr>
          <p:nvPr/>
        </p:nvSpPr>
        <p:spPr bwMode="auto">
          <a:xfrm>
            <a:off x="381000" y="192088"/>
            <a:ext cx="8382000" cy="523875"/>
          </a:xfrm>
          <a:prstGeom prst="rect">
            <a:avLst/>
          </a:prstGeom>
          <a:solidFill>
            <a:srgbClr val="00B050"/>
          </a:solidFill>
          <a:ln w="9525">
            <a:noFill/>
            <a:miter lim="800000"/>
            <a:headEnd/>
            <a:tailEnd/>
          </a:ln>
        </p:spPr>
        <p:txBody>
          <a:bodyPr>
            <a:spAutoFit/>
          </a:bodyPr>
          <a:lstStyle/>
          <a:p>
            <a:pPr algn="just" rtl="1"/>
            <a:r>
              <a:rPr lang="ar-KW" sz="2800" b="1">
                <a:solidFill>
                  <a:schemeClr val="bg1"/>
                </a:solidFill>
              </a:rPr>
              <a:t>الإستنتاجات</a:t>
            </a:r>
            <a:endParaRPr lang="en-US" sz="2800" b="1">
              <a:solidFill>
                <a:schemeClr val="bg1"/>
              </a:solidFill>
            </a:endParaRPr>
          </a:p>
        </p:txBody>
      </p:sp>
      <p:sp>
        <p:nvSpPr>
          <p:cNvPr id="16" name="Rectangle 2"/>
          <p:cNvSpPr txBox="1">
            <a:spLocks noChangeArrowheads="1"/>
          </p:cNvSpPr>
          <p:nvPr/>
        </p:nvSpPr>
        <p:spPr bwMode="auto">
          <a:xfrm>
            <a:off x="228600" y="533400"/>
            <a:ext cx="8534400" cy="5092700"/>
          </a:xfrm>
          <a:prstGeom prst="rect">
            <a:avLst/>
          </a:prstGeom>
          <a:noFill/>
          <a:ln w="9525">
            <a:noFill/>
            <a:miter lim="800000"/>
            <a:headEnd/>
            <a:tailEnd/>
          </a:ln>
        </p:spPr>
        <p:txBody>
          <a:bodyPr/>
          <a:lstStyle/>
          <a:p>
            <a:pPr marL="342900" indent="-342900" algn="just" rtl="1">
              <a:lnSpc>
                <a:spcPct val="250000"/>
              </a:lnSpc>
              <a:buFont typeface="Arial" charset="0"/>
              <a:buChar char="•"/>
            </a:pPr>
            <a:r>
              <a:rPr lang="ar-KW" sz="2800" b="1">
                <a:latin typeface="Simplified Arabic" pitchFamily="18" charset="-78"/>
                <a:cs typeface="Simplified Arabic" pitchFamily="18" charset="-78"/>
              </a:rPr>
              <a:t>فرص الاستثمار في مجال الحلال عظيمة ومتنوعة.</a:t>
            </a:r>
          </a:p>
          <a:p>
            <a:pPr marL="342900" indent="-342900" algn="just" rtl="1">
              <a:lnSpc>
                <a:spcPct val="250000"/>
              </a:lnSpc>
              <a:buFont typeface="Arial" charset="0"/>
              <a:buChar char="•"/>
            </a:pPr>
            <a:r>
              <a:rPr lang="ar-KW" sz="2800" b="1">
                <a:solidFill>
                  <a:srgbClr val="7030A0"/>
                </a:solidFill>
                <a:latin typeface="Simplified Arabic" pitchFamily="18" charset="-78"/>
                <a:cs typeface="Simplified Arabic" pitchFamily="18" charset="-78"/>
              </a:rPr>
              <a:t>الاستثمار في إنتاج مواد الخام الأولية كالجيلاتين الحلال، والدهون الحلال، والإنزيمات الحلال، والأملاح الحلال، سيوفر مصدر جيد لنمو رؤوس الأموال، وسيرفع الحرج من على المسلمين في كثير من المنتجات والمواد الاستهلاكية اليومية.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txBox="1">
            <a:spLocks noChangeArrowheads="1"/>
          </p:cNvSpPr>
          <p:nvPr/>
        </p:nvSpPr>
        <p:spPr bwMode="auto">
          <a:xfrm>
            <a:off x="228600" y="838200"/>
            <a:ext cx="8534400" cy="3352800"/>
          </a:xfrm>
          <a:prstGeom prst="rect">
            <a:avLst/>
          </a:prstGeom>
          <a:noFill/>
          <a:ln w="9525">
            <a:noFill/>
            <a:miter lim="800000"/>
            <a:headEnd/>
            <a:tailEnd/>
          </a:ln>
        </p:spPr>
        <p:txBody>
          <a:bodyPr/>
          <a:lstStyle/>
          <a:p>
            <a:pPr marL="342900" indent="-342900" algn="just" rtl="1">
              <a:lnSpc>
                <a:spcPct val="200000"/>
              </a:lnSpc>
              <a:buFont typeface="Arial" charset="0"/>
              <a:buChar char="•"/>
            </a:pPr>
            <a:r>
              <a:rPr lang="ar-KW" sz="2800" b="1">
                <a:solidFill>
                  <a:srgbClr val="0070C0"/>
                </a:solidFill>
                <a:latin typeface="Simplified Arabic" pitchFamily="18" charset="-78"/>
                <a:cs typeface="Simplified Arabic" pitchFamily="18" charset="-78"/>
              </a:rPr>
              <a:t>لا بد من نشر ثقافة الحلال بين التجار، والمستهلكين، ومتخذي القرار، ومؤسسات الاستثمار، ورجال الدين، لتأمين تكامل سلاسل الحلال من منشأها.</a:t>
            </a:r>
          </a:p>
        </p:txBody>
      </p:sp>
      <p:sp>
        <p:nvSpPr>
          <p:cNvPr id="3" name="Rectangle 2"/>
          <p:cNvSpPr txBox="1">
            <a:spLocks noChangeArrowheads="1"/>
          </p:cNvSpPr>
          <p:nvPr/>
        </p:nvSpPr>
        <p:spPr bwMode="auto">
          <a:xfrm>
            <a:off x="76200" y="3429000"/>
            <a:ext cx="8534400" cy="990600"/>
          </a:xfrm>
          <a:prstGeom prst="rect">
            <a:avLst/>
          </a:prstGeom>
          <a:noFill/>
          <a:ln w="9525">
            <a:noFill/>
            <a:miter lim="800000"/>
            <a:headEnd/>
            <a:tailEnd/>
          </a:ln>
        </p:spPr>
        <p:txBody>
          <a:bodyPr/>
          <a:lstStyle/>
          <a:p>
            <a:pPr marL="342900" indent="-342900" algn="just" rtl="1">
              <a:lnSpc>
                <a:spcPct val="150000"/>
              </a:lnSpc>
              <a:buFont typeface="Arial" charset="0"/>
              <a:buChar char="•"/>
            </a:pPr>
            <a:r>
              <a:rPr lang="ar-KW" sz="2800" b="1">
                <a:solidFill>
                  <a:srgbClr val="0070C0"/>
                </a:solidFill>
                <a:latin typeface="Simplified Arabic" pitchFamily="18" charset="-78"/>
                <a:cs typeface="Simplified Arabic" pitchFamily="18" charset="-78"/>
              </a:rPr>
              <a:t>الاستثمار في الخدمات الحلال المساندة استثمار واعد.  </a:t>
            </a:r>
            <a:r>
              <a:rPr lang="en-GB" sz="2800" b="1">
                <a:solidFill>
                  <a:srgbClr val="0070C0"/>
                </a:solidFill>
                <a:latin typeface="Simplified Arabic" pitchFamily="18" charset="-78"/>
                <a:ea typeface="SimSun" pitchFamily="2" charset="-122"/>
                <a:cs typeface="Simplified Arabic" pitchFamily="18" charset="-78"/>
              </a:rPr>
              <a:t>   </a:t>
            </a:r>
            <a:endParaRPr lang="en-US" sz="2800" b="1">
              <a:solidFill>
                <a:srgbClr val="0070C0"/>
              </a:solidFill>
              <a:latin typeface="Simplified Arabic" pitchFamily="18" charset="-78"/>
              <a:ea typeface="SimSun" pitchFamily="2" charset="-122"/>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txBox="1">
            <a:spLocks/>
          </p:cNvSpPr>
          <p:nvPr/>
        </p:nvSpPr>
        <p:spPr bwMode="auto">
          <a:xfrm>
            <a:off x="2362200" y="228600"/>
            <a:ext cx="3810000" cy="762000"/>
          </a:xfrm>
          <a:prstGeom prst="rect">
            <a:avLst/>
          </a:prstGeom>
          <a:noFill/>
          <a:ln w="9525">
            <a:noFill/>
            <a:miter lim="800000"/>
            <a:headEnd/>
            <a:tailEnd/>
          </a:ln>
        </p:spPr>
        <p:txBody>
          <a:bodyPr/>
          <a:lstStyle/>
          <a:p>
            <a:pPr algn="ctr"/>
            <a:r>
              <a:rPr lang="ar-KW" sz="4400" b="1"/>
              <a:t>المصادر العلمية</a:t>
            </a:r>
            <a:endParaRPr lang="en-US" sz="4400" b="1">
              <a:cs typeface="Arial" charset="0"/>
            </a:endParaRPr>
          </a:p>
        </p:txBody>
      </p:sp>
      <p:sp>
        <p:nvSpPr>
          <p:cNvPr id="51203" name="Rectangle 4"/>
          <p:cNvSpPr>
            <a:spLocks noChangeArrowheads="1"/>
          </p:cNvSpPr>
          <p:nvPr/>
        </p:nvSpPr>
        <p:spPr bwMode="auto">
          <a:xfrm>
            <a:off x="533400" y="996950"/>
            <a:ext cx="8229600" cy="1816100"/>
          </a:xfrm>
          <a:prstGeom prst="rect">
            <a:avLst/>
          </a:prstGeom>
          <a:noFill/>
          <a:ln w="9525">
            <a:noFill/>
            <a:miter lim="800000"/>
            <a:headEnd/>
            <a:tailEnd/>
          </a:ln>
        </p:spPr>
        <p:txBody>
          <a:bodyPr>
            <a:spAutoFit/>
          </a:bodyPr>
          <a:lstStyle/>
          <a:p>
            <a:r>
              <a:rPr lang="en-US" sz="1400">
                <a:hlinkClick r:id="rId2"/>
              </a:rPr>
              <a:t>http://www.alriyadh.com/962000</a:t>
            </a:r>
            <a:endParaRPr lang="en-US" sz="1400"/>
          </a:p>
          <a:p>
            <a:r>
              <a:rPr lang="en-US" sz="1400">
                <a:hlinkClick r:id="rId3"/>
              </a:rPr>
              <a:t>http://www.alriyadh.com/960466</a:t>
            </a:r>
            <a:endParaRPr lang="en-US" sz="1400"/>
          </a:p>
          <a:p>
            <a:r>
              <a:rPr lang="en-US" sz="1400">
                <a:latin typeface="Times New Roman" pitchFamily="18" charset="0"/>
                <a:cs typeface="Times New Roman" pitchFamily="18" charset="0"/>
                <a:hlinkClick r:id="rId4"/>
              </a:rPr>
              <a:t>http://azkahalal.files.wordpress.com/2013/02/arabic_version_of_halal_culture_presentation_2013.pdf</a:t>
            </a:r>
            <a:endParaRPr lang="ar-KW" sz="1400">
              <a:latin typeface="Times New Roman" pitchFamily="18" charset="0"/>
              <a:cs typeface="Times New Roman" pitchFamily="18" charset="0"/>
            </a:endParaRPr>
          </a:p>
          <a:p>
            <a:r>
              <a:rPr lang="en-US" sz="1400">
                <a:hlinkClick r:id="rId5"/>
              </a:rPr>
              <a:t>http://azkahalal.files.wordpress.com/2012/06/gimdes-2012_dr-hani-al-mazeedi1.pdf</a:t>
            </a:r>
            <a:endParaRPr lang="ar-KW" sz="1400"/>
          </a:p>
          <a:p>
            <a:r>
              <a:rPr lang="en-US" sz="1400">
                <a:hlinkClick r:id="rId6"/>
              </a:rPr>
              <a:t>http://www.asidcom.org/IMG/pdf/L20-_Hani_M-_Al-Mazeedi_Arabic_English_2.pdf</a:t>
            </a:r>
            <a:endParaRPr lang="ar-KW" sz="1400"/>
          </a:p>
          <a:p>
            <a:r>
              <a:rPr lang="en-US" sz="1400">
                <a:hlinkClick r:id="rId7"/>
              </a:rPr>
              <a:t>http://www.asidcom.org/IMG/pdf/L1-_Darhim_Dali_Hashsim.pdf</a:t>
            </a:r>
            <a:endParaRPr lang="ar-KW" sz="1400"/>
          </a:p>
          <a:p>
            <a:r>
              <a:rPr lang="en-US" sz="1400">
                <a:hlinkClick r:id="rId8"/>
              </a:rPr>
              <a:t>http://www.asidcom.org/IMG/pdf/L26-_Dr-_Irfan_Sungkar.pdf</a:t>
            </a:r>
            <a:endParaRPr lang="ar-KW" sz="1400"/>
          </a:p>
          <a:p>
            <a:r>
              <a:rPr lang="en-US" sz="1400">
                <a:hlinkClick r:id="rId9"/>
              </a:rPr>
              <a:t>http://azkahalal.files.wordpress.com/2014/05/kisr-halal-2014-mariam-abdulatif.pdf</a:t>
            </a:r>
            <a:endParaRPr lang="ar-KW" sz="1400"/>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52227"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52228" name="Text Box 4"/>
          <p:cNvSpPr txBox="1">
            <a:spLocks noChangeArrowheads="1"/>
          </p:cNvSpPr>
          <p:nvPr/>
        </p:nvSpPr>
        <p:spPr bwMode="auto">
          <a:xfrm>
            <a:off x="228600" y="2574925"/>
            <a:ext cx="3429000" cy="708025"/>
          </a:xfrm>
          <a:prstGeom prst="rect">
            <a:avLst/>
          </a:prstGeom>
          <a:noFill/>
          <a:ln w="254000">
            <a:noFill/>
            <a:miter lim="800000"/>
            <a:headEnd/>
            <a:tailEnd/>
          </a:ln>
        </p:spPr>
        <p:txBody>
          <a:bodyPr>
            <a:spAutoFit/>
          </a:bodyPr>
          <a:lstStyle/>
          <a:p>
            <a:pPr algn="ctr" rtl="1"/>
            <a:r>
              <a:rPr lang="ar-SA" sz="2000" b="1">
                <a:solidFill>
                  <a:srgbClr val="0070C0"/>
                </a:solidFill>
                <a:latin typeface="Times New Roman" pitchFamily="18" charset="0"/>
                <a:cs typeface="Simplified Arabic" pitchFamily="18" charset="-78"/>
              </a:rPr>
              <a:t>سبح</a:t>
            </a:r>
            <a:r>
              <a:rPr lang="ar-KW" sz="2000" b="1">
                <a:solidFill>
                  <a:srgbClr val="0070C0"/>
                </a:solidFill>
                <a:latin typeface="Times New Roman" pitchFamily="18" charset="0"/>
                <a:cs typeface="Simplified Arabic" pitchFamily="18" charset="-78"/>
              </a:rPr>
              <a:t>ا</a:t>
            </a:r>
            <a:r>
              <a:rPr lang="ar-SA" sz="2000" b="1">
                <a:solidFill>
                  <a:srgbClr val="0070C0"/>
                </a:solidFill>
                <a:latin typeface="Times New Roman" pitchFamily="18" charset="0"/>
                <a:cs typeface="Simplified Arabic" pitchFamily="18" charset="-78"/>
              </a:rPr>
              <a:t>نك اللهم وبحمدك أشهد أن لا إله إلا أنت، أستغفرك وأتوب إليك</a:t>
            </a:r>
            <a:endParaRPr lang="en-US" sz="2000" b="1">
              <a:solidFill>
                <a:srgbClr val="0070C0"/>
              </a:solidFill>
              <a:latin typeface="Times New Roman" pitchFamily="18" charset="0"/>
              <a:cs typeface="Simplified Arabic" pitchFamily="18" charset="-78"/>
            </a:endParaRPr>
          </a:p>
        </p:txBody>
      </p:sp>
      <p:sp>
        <p:nvSpPr>
          <p:cNvPr id="52230"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b="1">
                <a:solidFill>
                  <a:srgbClr val="0070C0"/>
                </a:solidFill>
                <a:latin typeface="Times New Roman" pitchFamily="18" charset="0"/>
                <a:cs typeface="Simplified Arabic" pitchFamily="18" charset="-78"/>
              </a:rPr>
              <a:t>د. هاني منصور المزيدي </a:t>
            </a:r>
          </a:p>
          <a:p>
            <a:pPr algn="ctr"/>
            <a:r>
              <a:rPr lang="ar-KW" b="1">
                <a:solidFill>
                  <a:srgbClr val="0070C0"/>
                </a:solidFill>
                <a:latin typeface="Times New Roman" pitchFamily="18" charset="0"/>
                <a:cs typeface="Simplified Arabic" pitchFamily="18" charset="-78"/>
              </a:rPr>
              <a:t>مع الأخ أمجد محبوب في أستراليا سنة 1981</a:t>
            </a:r>
            <a:endParaRPr lang="en-US" b="1">
              <a:solidFill>
                <a:srgbClr val="0070C0"/>
              </a:solidFill>
              <a:latin typeface="Times New Roman" pitchFamily="18" charset="0"/>
              <a:cs typeface="Simplified Arabic" pitchFamily="18" charset="-78"/>
            </a:endParaRPr>
          </a:p>
        </p:txBody>
      </p:sp>
      <p:sp>
        <p:nvSpPr>
          <p:cNvPr id="9" name="Rectangle 8"/>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b="1" dirty="0">
                <a:solidFill>
                  <a:srgbClr val="0070C0"/>
                </a:solidFill>
                <a:latin typeface="Arial" pitchFamily="34" charset="0"/>
                <a:ea typeface="ＭＳ Ｐゴシック" pitchFamily="34" charset="-128"/>
                <a:cs typeface="+mj-cs"/>
              </a:rPr>
              <a:t>Dr. Hani </a:t>
            </a:r>
            <a:r>
              <a:rPr lang="en-US" b="1" dirty="0" err="1">
                <a:solidFill>
                  <a:srgbClr val="0070C0"/>
                </a:solidFill>
                <a:latin typeface="Arial" pitchFamily="34" charset="0"/>
                <a:ea typeface="ＭＳ Ｐゴシック" pitchFamily="34" charset="-128"/>
                <a:cs typeface="+mj-cs"/>
              </a:rPr>
              <a:t>Mansour</a:t>
            </a:r>
            <a:r>
              <a:rPr lang="en-US" b="1" dirty="0">
                <a:solidFill>
                  <a:srgbClr val="0070C0"/>
                </a:solidFill>
                <a:latin typeface="Arial" pitchFamily="34" charset="0"/>
                <a:ea typeface="ＭＳ Ｐゴシック" pitchFamily="34" charset="-128"/>
                <a:cs typeface="+mj-cs"/>
              </a:rPr>
              <a:t> Al-</a:t>
            </a:r>
            <a:r>
              <a:rPr lang="en-US" b="1" dirty="0" err="1">
                <a:solidFill>
                  <a:srgbClr val="0070C0"/>
                </a:solidFill>
                <a:latin typeface="Arial" pitchFamily="34" charset="0"/>
                <a:ea typeface="ＭＳ Ｐゴシック" pitchFamily="34" charset="-128"/>
                <a:cs typeface="+mj-cs"/>
              </a:rPr>
              <a:t>Mazeedi</a:t>
            </a:r>
            <a:endParaRPr lang="en-US" b="1" dirty="0">
              <a:solidFill>
                <a:srgbClr val="0070C0"/>
              </a:solidFill>
              <a:latin typeface="Arial" pitchFamily="34" charset="0"/>
              <a:ea typeface="ＭＳ Ｐゴシック" pitchFamily="34" charset="-128"/>
              <a:cs typeface="+mj-cs"/>
            </a:endParaRPr>
          </a:p>
          <a:p>
            <a:pPr algn="ctr">
              <a:defRPr/>
            </a:pPr>
            <a:r>
              <a:rPr lang="en-US" b="1" dirty="0">
                <a:solidFill>
                  <a:srgbClr val="0070C0"/>
                </a:solidFill>
                <a:latin typeface="Arial" pitchFamily="34" charset="0"/>
                <a:ea typeface="ＭＳ Ｐゴシック" pitchFamily="34" charset="-128"/>
                <a:cs typeface="+mj-cs"/>
              </a:rPr>
              <a:t>With brother </a:t>
            </a:r>
            <a:r>
              <a:rPr lang="en-US" b="1" dirty="0" err="1">
                <a:solidFill>
                  <a:srgbClr val="0070C0"/>
                </a:solidFill>
                <a:latin typeface="Arial" pitchFamily="34" charset="0"/>
                <a:ea typeface="ＭＳ Ｐゴシック" pitchFamily="34" charset="-128"/>
                <a:cs typeface="+mj-cs"/>
              </a:rPr>
              <a:t>Amjad</a:t>
            </a:r>
            <a:r>
              <a:rPr lang="en-US" b="1" dirty="0">
                <a:solidFill>
                  <a:srgbClr val="0070C0"/>
                </a:solidFill>
                <a:latin typeface="Arial" pitchFamily="34" charset="0"/>
                <a:ea typeface="ＭＳ Ｐゴシック" pitchFamily="34" charset="-128"/>
                <a:cs typeface="+mj-cs"/>
              </a:rPr>
              <a:t> </a:t>
            </a:r>
            <a:r>
              <a:rPr lang="en-US" b="1" dirty="0" err="1">
                <a:solidFill>
                  <a:srgbClr val="0070C0"/>
                </a:solidFill>
                <a:latin typeface="Arial" pitchFamily="34" charset="0"/>
                <a:ea typeface="ＭＳ Ｐゴシック" pitchFamily="34" charset="-128"/>
                <a:cs typeface="+mj-cs"/>
              </a:rPr>
              <a:t>Mahboob</a:t>
            </a:r>
            <a:r>
              <a:rPr lang="en-US" b="1" dirty="0">
                <a:solidFill>
                  <a:srgbClr val="0070C0"/>
                </a:solidFill>
                <a:latin typeface="Arial" pitchFamily="34" charset="0"/>
                <a:ea typeface="ＭＳ Ｐゴシック" pitchFamily="34" charset="-128"/>
                <a:cs typeface="+mj-cs"/>
              </a:rPr>
              <a:t> in Australia in 1981</a:t>
            </a:r>
          </a:p>
        </p:txBody>
      </p:sp>
      <p:sp>
        <p:nvSpPr>
          <p:cNvPr id="52232"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b="1"/>
              <a:t>شكراً لاستماعكم</a:t>
            </a:r>
            <a:endParaRPr lang="en-US" sz="4400" b="1">
              <a:cs typeface="Arial" charset="0"/>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ontent Placeholder 2"/>
          <p:cNvSpPr txBox="1">
            <a:spLocks/>
          </p:cNvSpPr>
          <p:nvPr/>
        </p:nvSpPr>
        <p:spPr bwMode="auto">
          <a:xfrm>
            <a:off x="2044700" y="1447800"/>
            <a:ext cx="4813300" cy="4114800"/>
          </a:xfrm>
          <a:prstGeom prst="rect">
            <a:avLst/>
          </a:prstGeom>
          <a:noFill/>
          <a:ln w="9525">
            <a:noFill/>
            <a:miter lim="800000"/>
            <a:headEnd/>
            <a:tailEnd/>
          </a:ln>
        </p:spPr>
        <p:txBody>
          <a:bodyPr/>
          <a:lstStyle/>
          <a:p>
            <a:pPr marL="457200" indent="-457200" algn="r" rtl="1">
              <a:lnSpc>
                <a:spcPct val="150000"/>
              </a:lnSpc>
              <a:spcBef>
                <a:spcPts val="8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3200" b="1">
                <a:solidFill>
                  <a:srgbClr val="000000"/>
                </a:solidFill>
                <a:latin typeface="Simplified Arabic" pitchFamily="18" charset="-78"/>
              </a:rPr>
              <a:t>مقدمة</a:t>
            </a:r>
            <a:endParaRPr lang="en-US" sz="3200" b="1">
              <a:solidFill>
                <a:srgbClr val="000000"/>
              </a:solidFill>
              <a:latin typeface="Simplified Arabic" pitchFamily="18" charset="-78"/>
            </a:endParaRPr>
          </a:p>
          <a:p>
            <a:pPr marL="457200" indent="-457200" algn="r" rtl="1">
              <a:lnSpc>
                <a:spcPct val="150000"/>
              </a:lnSpc>
              <a:spcBef>
                <a:spcPts val="8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3200" b="1">
                <a:solidFill>
                  <a:srgbClr val="000000"/>
                </a:solidFill>
                <a:latin typeface="Simplified Arabic" pitchFamily="18" charset="-78"/>
              </a:rPr>
              <a:t>إمكانات السوق</a:t>
            </a:r>
            <a:endParaRPr lang="en-US" sz="3200" b="1">
              <a:solidFill>
                <a:srgbClr val="000000"/>
              </a:solidFill>
              <a:latin typeface="Simplified Arabic" pitchFamily="18" charset="-78"/>
            </a:endParaRPr>
          </a:p>
          <a:p>
            <a:pPr marL="457200" indent="-457200" algn="r" rtl="1">
              <a:lnSpc>
                <a:spcPct val="150000"/>
              </a:lnSpc>
              <a:spcBef>
                <a:spcPts val="8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3200" b="1">
                <a:solidFill>
                  <a:srgbClr val="000000"/>
                </a:solidFill>
                <a:latin typeface="Simplified Arabic" pitchFamily="18" charset="-78"/>
              </a:rPr>
              <a:t>فرص السوق</a:t>
            </a:r>
            <a:endParaRPr lang="en-US" sz="3200" b="1">
              <a:solidFill>
                <a:srgbClr val="000000"/>
              </a:solidFill>
              <a:latin typeface="Simplified Arabic" pitchFamily="18" charset="-78"/>
            </a:endParaRPr>
          </a:p>
          <a:p>
            <a:pPr marL="457200" indent="-457200" algn="r" rtl="1">
              <a:lnSpc>
                <a:spcPct val="150000"/>
              </a:lnSpc>
              <a:spcBef>
                <a:spcPts val="8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3200" b="1">
                <a:solidFill>
                  <a:srgbClr val="000000"/>
                </a:solidFill>
                <a:latin typeface="Simplified Arabic" pitchFamily="18" charset="-78"/>
              </a:rPr>
              <a:t>التعاون المقترح</a:t>
            </a:r>
            <a:endParaRPr lang="en-US" sz="3200" b="1">
              <a:solidFill>
                <a:srgbClr val="000000"/>
              </a:solidFill>
              <a:latin typeface="Simplified Arabic" pitchFamily="18" charset="-78"/>
            </a:endParaRPr>
          </a:p>
          <a:p>
            <a:pPr marL="457200" indent="-457200" algn="r" rtl="1">
              <a:lnSpc>
                <a:spcPct val="150000"/>
              </a:lnSpc>
              <a:spcBef>
                <a:spcPts val="8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3200" b="1">
                <a:solidFill>
                  <a:srgbClr val="000000"/>
                </a:solidFill>
                <a:latin typeface="Simplified Arabic" pitchFamily="18" charset="-78"/>
              </a:rPr>
              <a:t>الإستنتاجات</a:t>
            </a:r>
            <a:endParaRPr lang="en-US" sz="3200" b="1">
              <a:solidFill>
                <a:srgbClr val="000000"/>
              </a:solidFill>
              <a:latin typeface="Simplified Arabic" pitchFamily="18" charset="-78"/>
            </a:endParaRPr>
          </a:p>
        </p:txBody>
      </p:sp>
      <p:sp>
        <p:nvSpPr>
          <p:cNvPr id="5" name="Rectangle 4"/>
          <p:cNvSpPr/>
          <p:nvPr/>
        </p:nvSpPr>
        <p:spPr>
          <a:xfrm>
            <a:off x="107950" y="152400"/>
            <a:ext cx="8807450" cy="68580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ar-KW" sz="3600" b="1" dirty="0">
                <a:solidFill>
                  <a:schemeClr val="bg1"/>
                </a:solidFill>
                <a:ea typeface="ＭＳ Ｐゴシック" charset="-128"/>
              </a:rPr>
              <a:t>المحتويات</a:t>
            </a:r>
            <a:endParaRPr lang="en-MY" sz="3600" b="1" dirty="0">
              <a:solidFill>
                <a:schemeClr val="bg1"/>
              </a:solidFill>
              <a:ea typeface="ＭＳ Ｐゴシック" charset="-12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xEl>
                                              <p:pRg st="1" end="1"/>
                                            </p:txEl>
                                          </p:spTgt>
                                        </p:tgtEl>
                                        <p:attrNameLst>
                                          <p:attrName>style.visibility</p:attrName>
                                        </p:attrNameLst>
                                      </p:cBhvr>
                                      <p:to>
                                        <p:strVal val="visible"/>
                                      </p:to>
                                    </p:set>
                                    <p:anim calcmode="lin" valueType="num">
                                      <p:cBhvr additive="base">
                                        <p:cTn id="13" dur="500" fill="hold"/>
                                        <p:tgtEl>
                                          <p:spTgt spid="41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1">
                                            <p:txEl>
                                              <p:pRg st="2" end="2"/>
                                            </p:txEl>
                                          </p:spTgt>
                                        </p:tgtEl>
                                        <p:attrNameLst>
                                          <p:attrName>style.visibility</p:attrName>
                                        </p:attrNameLst>
                                      </p:cBhvr>
                                      <p:to>
                                        <p:strVal val="visible"/>
                                      </p:to>
                                    </p:set>
                                    <p:anim calcmode="lin" valueType="num">
                                      <p:cBhvr additive="base">
                                        <p:cTn id="19" dur="500" fill="hold"/>
                                        <p:tgtEl>
                                          <p:spTgt spid="41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1">
                                            <p:txEl>
                                              <p:pRg st="3" end="3"/>
                                            </p:txEl>
                                          </p:spTgt>
                                        </p:tgtEl>
                                        <p:attrNameLst>
                                          <p:attrName>style.visibility</p:attrName>
                                        </p:attrNameLst>
                                      </p:cBhvr>
                                      <p:to>
                                        <p:strVal val="visible"/>
                                      </p:to>
                                    </p:set>
                                    <p:anim calcmode="lin" valueType="num">
                                      <p:cBhvr additive="base">
                                        <p:cTn id="25" dur="500" fill="hold"/>
                                        <p:tgtEl>
                                          <p:spTgt spid="41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1">
                                            <p:txEl>
                                              <p:pRg st="4" end="4"/>
                                            </p:txEl>
                                          </p:spTgt>
                                        </p:tgtEl>
                                        <p:attrNameLst>
                                          <p:attrName>style.visibility</p:attrName>
                                        </p:attrNameLst>
                                      </p:cBhvr>
                                      <p:to>
                                        <p:strVal val="visible"/>
                                      </p:to>
                                    </p:set>
                                    <p:anim calcmode="lin" valueType="num">
                                      <p:cBhvr additive="base">
                                        <p:cTn id="31" dur="500" fill="hold"/>
                                        <p:tgtEl>
                                          <p:spTgt spid="41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85800" y="838200"/>
            <a:ext cx="7848600" cy="5016500"/>
          </a:xfrm>
          <a:prstGeom prst="rect">
            <a:avLst/>
          </a:prstGeom>
          <a:noFill/>
          <a:ln w="9525">
            <a:noFill/>
            <a:miter lim="800000"/>
            <a:headEnd/>
            <a:tailEnd/>
          </a:ln>
        </p:spPr>
        <p:txBody>
          <a:bodyPr>
            <a:spAutoFit/>
          </a:bodyPr>
          <a:lstStyle/>
          <a:p>
            <a:pPr algn="just" rtl="1">
              <a:lnSpc>
                <a:spcPct val="200000"/>
              </a:lnSpc>
              <a:buClr>
                <a:schemeClr val="tx1"/>
              </a:buClr>
            </a:pPr>
            <a:r>
              <a:rPr lang="ar-KW" sz="3200" b="1">
                <a:solidFill>
                  <a:srgbClr val="00B050"/>
                </a:solidFill>
                <a:latin typeface="Simplified Arabic" pitchFamily="18" charset="-78"/>
                <a:cs typeface="Simplified Arabic" pitchFamily="18" charset="-78"/>
              </a:rPr>
              <a:t>تجارة الحلال </a:t>
            </a:r>
            <a:r>
              <a:rPr lang="ar-KW" sz="3200" b="1">
                <a:latin typeface="Simplified Arabic" pitchFamily="18" charset="-78"/>
                <a:cs typeface="Simplified Arabic" pitchFamily="18" charset="-78"/>
              </a:rPr>
              <a:t>هي جميع أنشطة الشراء</a:t>
            </a:r>
            <a:r>
              <a:rPr lang="ar-KW" sz="3200" b="1" baseline="30000">
                <a:solidFill>
                  <a:srgbClr val="FF0000"/>
                </a:solidFill>
                <a:latin typeface="Simplified Arabic" pitchFamily="18" charset="-78"/>
                <a:cs typeface="Simplified Arabic" pitchFamily="18" charset="-78"/>
              </a:rPr>
              <a:t>1</a:t>
            </a:r>
            <a:r>
              <a:rPr lang="ar-KW" sz="3200" b="1">
                <a:latin typeface="Simplified Arabic" pitchFamily="18" charset="-78"/>
                <a:cs typeface="Simplified Arabic" pitchFamily="18" charset="-78"/>
              </a:rPr>
              <a:t>، والبيع</a:t>
            </a:r>
            <a:r>
              <a:rPr lang="ar-KW" sz="3200" b="1" baseline="30000">
                <a:solidFill>
                  <a:srgbClr val="FF0000"/>
                </a:solidFill>
                <a:latin typeface="Simplified Arabic" pitchFamily="18" charset="-78"/>
                <a:cs typeface="Simplified Arabic" pitchFamily="18" charset="-78"/>
              </a:rPr>
              <a:t>2</a:t>
            </a:r>
            <a:r>
              <a:rPr lang="ar-KW" sz="3200" b="1">
                <a:latin typeface="Simplified Arabic" pitchFamily="18" charset="-78"/>
                <a:cs typeface="Simplified Arabic" pitchFamily="18" charset="-78"/>
              </a:rPr>
              <a:t>، والتسويق</a:t>
            </a:r>
            <a:r>
              <a:rPr lang="ar-KW" sz="3200" b="1" baseline="30000">
                <a:solidFill>
                  <a:srgbClr val="FF0000"/>
                </a:solidFill>
                <a:latin typeface="Simplified Arabic" pitchFamily="18" charset="-78"/>
                <a:cs typeface="Simplified Arabic" pitchFamily="18" charset="-78"/>
              </a:rPr>
              <a:t>3</a:t>
            </a:r>
            <a:r>
              <a:rPr lang="ar-KW" sz="3200" b="1">
                <a:latin typeface="Simplified Arabic" pitchFamily="18" charset="-78"/>
                <a:cs typeface="Simplified Arabic" pitchFamily="18" charset="-78"/>
              </a:rPr>
              <a:t>، والنقل</a:t>
            </a:r>
            <a:r>
              <a:rPr lang="ar-KW" sz="3200" b="1" baseline="30000">
                <a:solidFill>
                  <a:srgbClr val="FF0000"/>
                </a:solidFill>
                <a:latin typeface="Simplified Arabic" pitchFamily="18" charset="-78"/>
                <a:cs typeface="Simplified Arabic" pitchFamily="18" charset="-78"/>
              </a:rPr>
              <a:t>4</a:t>
            </a:r>
            <a:r>
              <a:rPr lang="ar-KW" sz="3200" b="1">
                <a:latin typeface="Simplified Arabic" pitchFamily="18" charset="-78"/>
                <a:cs typeface="Simplified Arabic" pitchFamily="18" charset="-78"/>
              </a:rPr>
              <a:t>، والإنتاج</a:t>
            </a:r>
            <a:r>
              <a:rPr lang="ar-KW" sz="3200" b="1" baseline="30000">
                <a:solidFill>
                  <a:srgbClr val="FF0000"/>
                </a:solidFill>
                <a:latin typeface="Simplified Arabic" pitchFamily="18" charset="-78"/>
                <a:cs typeface="Simplified Arabic" pitchFamily="18" charset="-78"/>
              </a:rPr>
              <a:t>5</a:t>
            </a:r>
            <a:r>
              <a:rPr lang="ar-KW" sz="3200" b="1">
                <a:latin typeface="Simplified Arabic" pitchFamily="18" charset="-78"/>
                <a:cs typeface="Simplified Arabic" pitchFamily="18" charset="-78"/>
              </a:rPr>
              <a:t>، والتصنيع</a:t>
            </a:r>
            <a:r>
              <a:rPr lang="ar-KW" sz="3200" b="1" baseline="30000">
                <a:solidFill>
                  <a:srgbClr val="FF0000"/>
                </a:solidFill>
                <a:latin typeface="Simplified Arabic" pitchFamily="18" charset="-78"/>
                <a:cs typeface="Simplified Arabic" pitchFamily="18" charset="-78"/>
              </a:rPr>
              <a:t>6</a:t>
            </a:r>
            <a:r>
              <a:rPr lang="ar-KW" sz="3200" b="1">
                <a:latin typeface="Simplified Arabic" pitchFamily="18" charset="-78"/>
                <a:cs typeface="Simplified Arabic" pitchFamily="18" charset="-78"/>
              </a:rPr>
              <a:t> لِطَيِّفْ من منتجات الحلال، والإستثمار</a:t>
            </a:r>
            <a:r>
              <a:rPr lang="ar-KW" sz="3200" b="1" baseline="30000">
                <a:solidFill>
                  <a:srgbClr val="FF0000"/>
                </a:solidFill>
                <a:latin typeface="Simplified Arabic" pitchFamily="18" charset="-78"/>
                <a:cs typeface="Simplified Arabic" pitchFamily="18" charset="-78"/>
              </a:rPr>
              <a:t>7</a:t>
            </a:r>
            <a:r>
              <a:rPr lang="ar-KW" sz="3200" b="1">
                <a:latin typeface="Simplified Arabic" pitchFamily="18" charset="-78"/>
                <a:cs typeface="Simplified Arabic" pitchFamily="18" charset="-78"/>
              </a:rPr>
              <a:t> في خدماتها كالتعليم</a:t>
            </a:r>
            <a:r>
              <a:rPr lang="ar-KW" sz="3200" b="1" baseline="30000">
                <a:solidFill>
                  <a:srgbClr val="FF0000"/>
                </a:solidFill>
                <a:latin typeface="Simplified Arabic" pitchFamily="18" charset="-78"/>
                <a:cs typeface="Simplified Arabic" pitchFamily="18" charset="-78"/>
              </a:rPr>
              <a:t>8</a:t>
            </a:r>
            <a:r>
              <a:rPr lang="ar-KW" sz="3200" b="1">
                <a:latin typeface="Simplified Arabic" pitchFamily="18" charset="-78"/>
                <a:cs typeface="Simplified Arabic" pitchFamily="18" charset="-78"/>
              </a:rPr>
              <a:t>، والسياحة</a:t>
            </a:r>
            <a:r>
              <a:rPr lang="ar-KW" sz="3200" b="1" baseline="30000">
                <a:solidFill>
                  <a:srgbClr val="FF0000"/>
                </a:solidFill>
                <a:latin typeface="Simplified Arabic" pitchFamily="18" charset="-78"/>
                <a:cs typeface="Simplified Arabic" pitchFamily="18" charset="-78"/>
              </a:rPr>
              <a:t>9</a:t>
            </a:r>
            <a:r>
              <a:rPr lang="ar-KW" sz="3200" b="1">
                <a:latin typeface="Simplified Arabic" pitchFamily="18" charset="-78"/>
                <a:cs typeface="Simplified Arabic" pitchFamily="18" charset="-78"/>
              </a:rPr>
              <a:t>، والإشراف</a:t>
            </a:r>
            <a:r>
              <a:rPr lang="ar-KW" sz="3200" b="1" baseline="30000">
                <a:solidFill>
                  <a:srgbClr val="FF0000"/>
                </a:solidFill>
                <a:latin typeface="Simplified Arabic" pitchFamily="18" charset="-78"/>
                <a:cs typeface="Simplified Arabic" pitchFamily="18" charset="-78"/>
              </a:rPr>
              <a:t>10</a:t>
            </a:r>
            <a:r>
              <a:rPr lang="ar-EG" sz="3200" b="1">
                <a:latin typeface="Simplified Arabic" pitchFamily="18" charset="-78"/>
                <a:cs typeface="Simplified Arabic" pitchFamily="18" charset="-78"/>
              </a:rPr>
              <a:t>،</a:t>
            </a:r>
            <a:r>
              <a:rPr lang="ar-KW" sz="3200" b="1">
                <a:latin typeface="Simplified Arabic" pitchFamily="18" charset="-78"/>
                <a:cs typeface="Simplified Arabic" pitchFamily="18" charset="-78"/>
              </a:rPr>
              <a:t> </a:t>
            </a:r>
            <a:r>
              <a:rPr lang="ar-EG" sz="3200" b="1">
                <a:latin typeface="Simplified Arabic" pitchFamily="18" charset="-78"/>
                <a:cs typeface="Simplified Arabic" pitchFamily="18" charset="-78"/>
              </a:rPr>
              <a:t>و</a:t>
            </a:r>
            <a:r>
              <a:rPr lang="ar-KW" sz="3200" b="1">
                <a:latin typeface="Simplified Arabic" pitchFamily="18" charset="-78"/>
                <a:cs typeface="Simplified Arabic" pitchFamily="18" charset="-78"/>
              </a:rPr>
              <a:t>استصدار </a:t>
            </a:r>
            <a:r>
              <a:rPr lang="ar-EG" sz="3200" b="1">
                <a:latin typeface="Simplified Arabic" pitchFamily="18" charset="-78"/>
                <a:cs typeface="Simplified Arabic" pitchFamily="18" charset="-78"/>
              </a:rPr>
              <a:t>ال</a:t>
            </a:r>
            <a:r>
              <a:rPr lang="ar-KW" sz="3200" b="1">
                <a:latin typeface="Simplified Arabic" pitchFamily="18" charset="-78"/>
                <a:cs typeface="Simplified Arabic" pitchFamily="18" charset="-78"/>
              </a:rPr>
              <a:t>شهادات</a:t>
            </a:r>
            <a:r>
              <a:rPr lang="ar-EG" sz="3200" b="1" baseline="30000">
                <a:solidFill>
                  <a:srgbClr val="FF0000"/>
                </a:solidFill>
                <a:latin typeface="Simplified Arabic" pitchFamily="18" charset="-78"/>
                <a:cs typeface="Simplified Arabic" pitchFamily="18" charset="-78"/>
              </a:rPr>
              <a:t>1</a:t>
            </a:r>
            <a:r>
              <a:rPr lang="ar-KW" sz="3200" b="1" baseline="30000">
                <a:solidFill>
                  <a:srgbClr val="FF0000"/>
                </a:solidFill>
                <a:latin typeface="Simplified Arabic" pitchFamily="18" charset="-78"/>
                <a:cs typeface="Simplified Arabic" pitchFamily="18" charset="-78"/>
              </a:rPr>
              <a:t>1</a:t>
            </a:r>
            <a:r>
              <a:rPr lang="ar-EG" sz="3200" b="1">
                <a:latin typeface="Simplified Arabic" pitchFamily="18" charset="-78"/>
                <a:cs typeface="Simplified Arabic" pitchFamily="18" charset="-78"/>
              </a:rPr>
              <a:t>، </a:t>
            </a:r>
            <a:r>
              <a:rPr lang="ar-KW" sz="3200" b="1">
                <a:latin typeface="Simplified Arabic" pitchFamily="18" charset="-78"/>
                <a:cs typeface="Simplified Arabic" pitchFamily="18" charset="-78"/>
              </a:rPr>
              <a:t>والتدقيق</a:t>
            </a:r>
            <a:r>
              <a:rPr lang="ar-KW" sz="3200" b="1" baseline="30000">
                <a:solidFill>
                  <a:srgbClr val="FF0000"/>
                </a:solidFill>
                <a:latin typeface="Simplified Arabic" pitchFamily="18" charset="-78"/>
                <a:cs typeface="Simplified Arabic" pitchFamily="18" charset="-78"/>
              </a:rPr>
              <a:t>12</a:t>
            </a:r>
            <a:r>
              <a:rPr lang="ar-KW" sz="3200" b="1">
                <a:latin typeface="Simplified Arabic" pitchFamily="18" charset="-78"/>
                <a:cs typeface="Simplified Arabic" pitchFamily="18" charset="-78"/>
              </a:rPr>
              <a:t>.</a:t>
            </a:r>
            <a:r>
              <a:rPr lang="en-US" sz="3200" b="1">
                <a:latin typeface="Simplified Arabic" pitchFamily="18" charset="-78"/>
                <a:cs typeface="Simplified Arabic" pitchFamily="18" charset="-78"/>
              </a:rPr>
              <a:t> </a:t>
            </a:r>
          </a:p>
        </p:txBody>
      </p:sp>
      <p:pic>
        <p:nvPicPr>
          <p:cNvPr id="8195" name="Picture 5"/>
          <p:cNvPicPr>
            <a:picLocks noChangeAspect="1" noChangeArrowheads="1"/>
          </p:cNvPicPr>
          <p:nvPr/>
        </p:nvPicPr>
        <p:blipFill>
          <a:blip r:embed="rId2"/>
          <a:srcRect/>
          <a:stretch>
            <a:fillRect/>
          </a:stretch>
        </p:blipFill>
        <p:spPr bwMode="auto">
          <a:xfrm>
            <a:off x="838200" y="4841875"/>
            <a:ext cx="3424238" cy="1558925"/>
          </a:xfrm>
          <a:prstGeom prst="rect">
            <a:avLst/>
          </a:prstGeom>
          <a:noFill/>
          <a:ln w="9525">
            <a:noFill/>
            <a:miter lim="800000"/>
            <a:headEnd/>
            <a:tailEnd/>
          </a:ln>
        </p:spPr>
      </p:pic>
      <p:sp>
        <p:nvSpPr>
          <p:cNvPr id="8196" name="Rectangle 8"/>
          <p:cNvSpPr>
            <a:spLocks noChangeArrowheads="1"/>
          </p:cNvSpPr>
          <p:nvPr/>
        </p:nvSpPr>
        <p:spPr bwMode="auto">
          <a:xfrm>
            <a:off x="381000" y="228600"/>
            <a:ext cx="8453438" cy="523875"/>
          </a:xfrm>
          <a:prstGeom prst="rect">
            <a:avLst/>
          </a:prstGeom>
          <a:solidFill>
            <a:srgbClr val="00B050"/>
          </a:solidFill>
          <a:ln w="9525">
            <a:noFill/>
            <a:miter lim="800000"/>
            <a:headEnd/>
            <a:tailEnd/>
          </a:ln>
        </p:spPr>
        <p:txBody>
          <a:bodyPr>
            <a:spAutoFit/>
          </a:bodyPr>
          <a:lstStyle/>
          <a:p>
            <a:pPr algn="just" rtl="1"/>
            <a:r>
              <a:rPr lang="ar-KW" sz="2800" b="1">
                <a:solidFill>
                  <a:schemeClr val="bg1"/>
                </a:solidFill>
              </a:rPr>
              <a:t>مقدمة</a:t>
            </a:r>
            <a:endParaRPr lang="en-US" sz="2800" b="1">
              <a:solidFill>
                <a:schemeClr val="bg1"/>
              </a:solidFill>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33400" y="1066800"/>
            <a:ext cx="8153400" cy="1708150"/>
          </a:xfrm>
          <a:prstGeom prst="rect">
            <a:avLst/>
          </a:prstGeom>
          <a:noFill/>
          <a:ln w="9525">
            <a:noFill/>
            <a:miter lim="800000"/>
            <a:headEnd/>
            <a:tailEnd/>
          </a:ln>
        </p:spPr>
        <p:txBody>
          <a:bodyPr>
            <a:spAutoFit/>
          </a:bodyPr>
          <a:lstStyle/>
          <a:p>
            <a:pPr algn="just" rtl="1">
              <a:lnSpc>
                <a:spcPct val="200000"/>
              </a:lnSpc>
            </a:pPr>
            <a:r>
              <a:rPr lang="ar-SA" sz="2800" b="1">
                <a:latin typeface="Simplified Arabic" pitchFamily="18" charset="-78"/>
                <a:cs typeface="Simplified Arabic" pitchFamily="18" charset="-78"/>
              </a:rPr>
              <a:t>اظهر تحليل</a:t>
            </a:r>
            <a:r>
              <a:rPr lang="ar-KW" sz="2800" b="1">
                <a:latin typeface="Simplified Arabic" pitchFamily="18" charset="-78"/>
                <a:cs typeface="Simplified Arabic" pitchFamily="18" charset="-78"/>
              </a:rPr>
              <a:t> غرفة تجارة وصناعة دبي لعام </a:t>
            </a:r>
            <a:r>
              <a:rPr lang="ar-KW" sz="2800" b="1">
                <a:solidFill>
                  <a:srgbClr val="FF0000"/>
                </a:solidFill>
                <a:latin typeface="Simplified Arabic" pitchFamily="18" charset="-78"/>
                <a:cs typeface="Simplified Arabic" pitchFamily="18" charset="-78"/>
              </a:rPr>
              <a:t>2013</a:t>
            </a:r>
            <a:r>
              <a:rPr lang="ar-EG" sz="2800" b="1">
                <a:solidFill>
                  <a:srgbClr val="FF0000"/>
                </a:solidFill>
                <a:latin typeface="Simplified Arabic" pitchFamily="18" charset="-78"/>
                <a:cs typeface="Simplified Arabic" pitchFamily="18" charset="-78"/>
              </a:rPr>
              <a:t>م</a:t>
            </a:r>
            <a:r>
              <a:rPr lang="ar-KW" sz="2800" b="1">
                <a:latin typeface="Simplified Arabic" pitchFamily="18" charset="-78"/>
                <a:cs typeface="Simplified Arabic" pitchFamily="18" charset="-78"/>
              </a:rPr>
              <a:t> </a:t>
            </a:r>
            <a:r>
              <a:rPr lang="ar-SA" sz="2800" b="1">
                <a:latin typeface="Simplified Arabic" pitchFamily="18" charset="-78"/>
                <a:cs typeface="Simplified Arabic" pitchFamily="18" charset="-78"/>
              </a:rPr>
              <a:t>أن حجم الطلب على الأغذية الحلال يشهد ارتفاعا ملحوظاً في جميع أنحاء العالم</a:t>
            </a:r>
            <a:r>
              <a:rPr lang="ar-KW" sz="2800" b="1">
                <a:latin typeface="Simplified Arabic" pitchFamily="18" charset="-78"/>
                <a:cs typeface="Simplified Arabic" pitchFamily="18" charset="-78"/>
              </a:rPr>
              <a:t>.</a:t>
            </a:r>
            <a:r>
              <a:rPr lang="ar-SA" sz="2800" b="1">
                <a:latin typeface="Simplified Arabic" pitchFamily="18" charset="-78"/>
                <a:cs typeface="Simplified Arabic" pitchFamily="18" charset="-78"/>
              </a:rPr>
              <a:t> </a:t>
            </a:r>
            <a:endParaRPr lang="en-US" sz="2800" b="1">
              <a:latin typeface="Simplified Arabic" pitchFamily="18" charset="-78"/>
              <a:cs typeface="Simplified Arabic" pitchFamily="18" charset="-78"/>
            </a:endParaRPr>
          </a:p>
        </p:txBody>
      </p:sp>
      <p:sp>
        <p:nvSpPr>
          <p:cNvPr id="4" name="Rectangle 3"/>
          <p:cNvSpPr>
            <a:spLocks noChangeArrowheads="1"/>
          </p:cNvSpPr>
          <p:nvPr/>
        </p:nvSpPr>
        <p:spPr bwMode="auto">
          <a:xfrm>
            <a:off x="533400" y="2971800"/>
            <a:ext cx="8153400" cy="181610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مما يشير </a:t>
            </a:r>
            <a:r>
              <a:rPr lang="ar-SA" sz="2800" b="1">
                <a:latin typeface="Simplified Arabic" pitchFamily="18" charset="-78"/>
                <a:cs typeface="Simplified Arabic" pitchFamily="18" charset="-78"/>
              </a:rPr>
              <a:t>إلى زيادة الوعي في جميع أنحاء العالم بمبادئ الصحة المستدامة المتبعة في إنتاج الأغذية الحلال</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pic>
        <p:nvPicPr>
          <p:cNvPr id="9220" name="Picture 6"/>
          <p:cNvPicPr>
            <a:picLocks noChangeAspect="1" noChangeArrowheads="1"/>
          </p:cNvPicPr>
          <p:nvPr/>
        </p:nvPicPr>
        <p:blipFill>
          <a:blip r:embed="rId2"/>
          <a:srcRect/>
          <a:stretch>
            <a:fillRect/>
          </a:stretch>
        </p:blipFill>
        <p:spPr bwMode="auto">
          <a:xfrm>
            <a:off x="304800" y="4800600"/>
            <a:ext cx="2895600" cy="1828800"/>
          </a:xfrm>
          <a:prstGeom prst="rect">
            <a:avLst/>
          </a:prstGeom>
          <a:noFill/>
          <a:ln w="9525">
            <a:noFill/>
            <a:miter lim="800000"/>
            <a:headEnd/>
            <a:tailEnd/>
          </a:ln>
        </p:spPr>
      </p:pic>
      <p:sp>
        <p:nvSpPr>
          <p:cNvPr id="5" name="Rectangle 8"/>
          <p:cNvSpPr>
            <a:spLocks noChangeArrowheads="1"/>
          </p:cNvSpPr>
          <p:nvPr/>
        </p:nvSpPr>
        <p:spPr bwMode="auto">
          <a:xfrm>
            <a:off x="381000" y="228600"/>
            <a:ext cx="8453438" cy="523875"/>
          </a:xfrm>
          <a:prstGeom prst="rect">
            <a:avLst/>
          </a:prstGeom>
          <a:solidFill>
            <a:srgbClr val="00B050"/>
          </a:solidFill>
          <a:ln>
            <a:noFill/>
          </a:ln>
        </p:spPr>
        <p:txBody>
          <a:bodyPr>
            <a:spAutoFit/>
          </a:bodyPr>
          <a:lstStyle/>
          <a:p>
            <a:pPr algn="just" rtl="1">
              <a:spcBef>
                <a:spcPts val="800"/>
              </a:spcBef>
              <a:defRPr/>
            </a:pPr>
            <a:r>
              <a:rPr lang="ar-KW" sz="2800" b="1" dirty="0">
                <a:solidFill>
                  <a:schemeClr val="bg1"/>
                </a:solidFill>
                <a:latin typeface="+mn-lt"/>
                <a:cs typeface="Times New Roman" pitchFamily="18" charset="0"/>
              </a:rPr>
              <a:t>إمكانات السوق</a:t>
            </a:r>
            <a:endParaRPr lang="en-US" sz="2800" b="1" dirty="0">
              <a:solidFill>
                <a:schemeClr val="bg1"/>
              </a:solidFill>
              <a:latin typeface="+mn-lt"/>
              <a:cs typeface="Times New Roman" pitchFamily="18" charset="0"/>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6477000"/>
            <a:ext cx="1843088" cy="307975"/>
          </a:xfrm>
          <a:prstGeom prst="rect">
            <a:avLst/>
          </a:prstGeom>
          <a:noFill/>
          <a:ln w="9525">
            <a:noFill/>
            <a:miter lim="800000"/>
            <a:headEnd/>
            <a:tailEnd/>
          </a:ln>
        </p:spPr>
        <p:txBody>
          <a:bodyPr wrap="none">
            <a:spAutoFit/>
          </a:bodyPr>
          <a:lstStyle/>
          <a:p>
            <a:pPr algn="just"/>
            <a:r>
              <a:rPr lang="en-US" sz="1400">
                <a:latin typeface="Simplified Arabic" pitchFamily="18" charset="-78"/>
                <a:cs typeface="Simplified Arabic" pitchFamily="18" charset="-78"/>
              </a:rPr>
              <a:t>*Dagangnet is the ICT</a:t>
            </a:r>
          </a:p>
        </p:txBody>
      </p:sp>
      <p:sp>
        <p:nvSpPr>
          <p:cNvPr id="10243" name="Text Box 4"/>
          <p:cNvSpPr txBox="1">
            <a:spLocks noChangeArrowheads="1"/>
          </p:cNvSpPr>
          <p:nvPr/>
        </p:nvSpPr>
        <p:spPr bwMode="auto">
          <a:xfrm>
            <a:off x="76200" y="304800"/>
            <a:ext cx="8839200" cy="1708150"/>
          </a:xfrm>
          <a:prstGeom prst="rect">
            <a:avLst/>
          </a:prstGeom>
          <a:noFill/>
          <a:ln w="9525">
            <a:noFill/>
            <a:miter lim="800000"/>
            <a:headEnd/>
            <a:tailEnd/>
          </a:ln>
        </p:spPr>
        <p:txBody>
          <a:bodyPr>
            <a:spAutoFit/>
          </a:bodyPr>
          <a:lstStyle/>
          <a:p>
            <a:pPr algn="just" rtl="1">
              <a:lnSpc>
                <a:spcPct val="200000"/>
              </a:lnSpc>
              <a:buClr>
                <a:schemeClr val="tx1"/>
              </a:buClr>
            </a:pPr>
            <a:r>
              <a:rPr lang="ar-KW" sz="2800" b="1">
                <a:latin typeface="Simplified Arabic" pitchFamily="18" charset="-78"/>
                <a:cs typeface="Simplified Arabic" pitchFamily="18" charset="-78"/>
              </a:rPr>
              <a:t>تقدر تجارة </a:t>
            </a:r>
            <a:r>
              <a:rPr lang="ar-KW" sz="2800" b="1">
                <a:solidFill>
                  <a:srgbClr val="00B050"/>
                </a:solidFill>
                <a:latin typeface="Simplified Arabic" pitchFamily="18" charset="-78"/>
                <a:cs typeface="Simplified Arabic" pitchFamily="18" charset="-78"/>
              </a:rPr>
              <a:t>المنتجات الغذائية الحلال</a:t>
            </a:r>
            <a:r>
              <a:rPr lang="ar-KW" sz="2800" b="1">
                <a:latin typeface="Simplified Arabic" pitchFamily="18" charset="-78"/>
                <a:cs typeface="Simplified Arabic" pitchFamily="18" charset="-78"/>
              </a:rPr>
              <a:t> والتي تم تسويقها في عام 2014م حوالي </a:t>
            </a:r>
            <a:r>
              <a:rPr lang="ar-KW" sz="2800" b="1">
                <a:solidFill>
                  <a:srgbClr val="FF0000"/>
                </a:solidFill>
                <a:latin typeface="Simplified Arabic" pitchFamily="18" charset="-78"/>
                <a:cs typeface="Simplified Arabic" pitchFamily="18" charset="-78"/>
              </a:rPr>
              <a:t>548 بليون دولار أمريكي</a:t>
            </a:r>
            <a:r>
              <a:rPr lang="en-US" sz="2800" b="1">
                <a:latin typeface="Simplified Arabic" pitchFamily="18" charset="-78"/>
                <a:cs typeface="Simplified Arabic" pitchFamily="18" charset="-78"/>
              </a:rPr>
              <a:t>*</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sp>
        <p:nvSpPr>
          <p:cNvPr id="6" name="Text Box 4"/>
          <p:cNvSpPr txBox="1">
            <a:spLocks noChangeArrowheads="1"/>
          </p:cNvSpPr>
          <p:nvPr/>
        </p:nvSpPr>
        <p:spPr bwMode="auto">
          <a:xfrm>
            <a:off x="76200" y="2298700"/>
            <a:ext cx="8839200" cy="2570163"/>
          </a:xfrm>
          <a:prstGeom prst="rect">
            <a:avLst/>
          </a:prstGeom>
          <a:noFill/>
          <a:ln w="9525">
            <a:noFill/>
            <a:miter lim="800000"/>
            <a:headEnd/>
            <a:tailEnd/>
          </a:ln>
        </p:spPr>
        <p:txBody>
          <a:bodyPr>
            <a:spAutoFit/>
          </a:bodyPr>
          <a:lstStyle/>
          <a:p>
            <a:pPr algn="just" rtl="1">
              <a:lnSpc>
                <a:spcPct val="200000"/>
              </a:lnSpc>
              <a:buClr>
                <a:schemeClr val="tx1"/>
              </a:buClr>
            </a:pPr>
            <a:r>
              <a:rPr lang="ar-KW" sz="2800" b="1">
                <a:latin typeface="Simplified Arabic" pitchFamily="18" charset="-78"/>
                <a:cs typeface="Simplified Arabic" pitchFamily="18" charset="-78"/>
              </a:rPr>
              <a:t>ويقدر </a:t>
            </a:r>
            <a:r>
              <a:rPr lang="ar-KW" sz="2800" b="1">
                <a:solidFill>
                  <a:srgbClr val="00B0F0"/>
                </a:solidFill>
                <a:latin typeface="Simplified Arabic" pitchFamily="18" charset="-78"/>
                <a:cs typeface="Simplified Arabic" pitchFamily="18" charset="-78"/>
              </a:rPr>
              <a:t>السوق العالمي للحلال </a:t>
            </a:r>
            <a:r>
              <a:rPr lang="ar-KW" sz="2800" b="1">
                <a:latin typeface="Simplified Arabic" pitchFamily="18" charset="-78"/>
                <a:cs typeface="Simplified Arabic" pitchFamily="18" charset="-78"/>
              </a:rPr>
              <a:t>لعام 2014م</a:t>
            </a:r>
            <a:r>
              <a:rPr lang="en-US" sz="2800" b="1">
                <a:latin typeface="Simplified Arabic" pitchFamily="18" charset="-78"/>
                <a:cs typeface="Simplified Arabic" pitchFamily="18" charset="-78"/>
              </a:rPr>
              <a:t> </a:t>
            </a:r>
            <a:r>
              <a:rPr lang="ar-KW" sz="2800" b="1">
                <a:solidFill>
                  <a:srgbClr val="FF0000"/>
                </a:solidFill>
                <a:latin typeface="Simplified Arabic" pitchFamily="18" charset="-78"/>
                <a:cs typeface="Simplified Arabic" pitchFamily="18" charset="-78"/>
              </a:rPr>
              <a:t>بـ 2.3 تريليون دولار أمريكي</a:t>
            </a:r>
            <a:r>
              <a:rPr lang="en-US" sz="2800" b="1">
                <a:latin typeface="Simplified Arabic" pitchFamily="18" charset="-78"/>
                <a:cs typeface="Simplified Arabic" pitchFamily="18" charset="-78"/>
              </a:rPr>
              <a:t>*</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a:p>
            <a:pPr algn="just" rtl="1">
              <a:lnSpc>
                <a:spcPct val="200000"/>
              </a:lnSpc>
              <a:buClr>
                <a:schemeClr val="tx1"/>
              </a:buClr>
            </a:pPr>
            <a:r>
              <a:rPr lang="ar-EG" sz="2800" b="1">
                <a:latin typeface="Simplified Arabic" pitchFamily="18" charset="-78"/>
                <a:cs typeface="Simplified Arabic" pitchFamily="18" charset="-78"/>
              </a:rPr>
              <a:t>و</a:t>
            </a:r>
            <a:r>
              <a:rPr lang="ar-SA" sz="2800" b="1">
                <a:latin typeface="Simplified Arabic" pitchFamily="18" charset="-78"/>
                <a:cs typeface="Simplified Arabic" pitchFamily="18" charset="-78"/>
              </a:rPr>
              <a:t>تنمو </a:t>
            </a:r>
            <a:r>
              <a:rPr lang="ar-SA" sz="2800" b="1">
                <a:solidFill>
                  <a:srgbClr val="00B0F0"/>
                </a:solidFill>
                <a:latin typeface="Simplified Arabic" pitchFamily="18" charset="-78"/>
                <a:cs typeface="Simplified Arabic" pitchFamily="18" charset="-78"/>
              </a:rPr>
              <a:t>تجارة منتجات الحلال</a:t>
            </a:r>
            <a:r>
              <a:rPr lang="ar-SA" sz="2800" b="1">
                <a:latin typeface="Simplified Arabic" pitchFamily="18" charset="-78"/>
                <a:cs typeface="Simplified Arabic" pitchFamily="18" charset="-78"/>
              </a:rPr>
              <a:t> بمعدلات</a:t>
            </a:r>
            <a:r>
              <a:rPr lang="ar-KW" sz="2800" b="1">
                <a:latin typeface="Simplified Arabic" pitchFamily="18" charset="-78"/>
                <a:cs typeface="Simplified Arabic" pitchFamily="18" charset="-78"/>
              </a:rPr>
              <a:t> تتراوح </a:t>
            </a:r>
            <a:r>
              <a:rPr lang="ar-SA" sz="2800" b="1">
                <a:latin typeface="Simplified Arabic" pitchFamily="18" charset="-78"/>
                <a:cs typeface="Simplified Arabic" pitchFamily="18" charset="-78"/>
              </a:rPr>
              <a:t>سنوياً </a:t>
            </a:r>
            <a:r>
              <a:rPr lang="ar-KW" sz="2800" b="1">
                <a:latin typeface="Simplified Arabic" pitchFamily="18" charset="-78"/>
                <a:cs typeface="Simplified Arabic" pitchFamily="18" charset="-78"/>
              </a:rPr>
              <a:t>بين </a:t>
            </a:r>
            <a:r>
              <a:rPr lang="ar-KW" sz="2800" b="1">
                <a:solidFill>
                  <a:srgbClr val="FF0000"/>
                </a:solidFill>
                <a:latin typeface="Simplified Arabic" pitchFamily="18" charset="-78"/>
                <a:cs typeface="Simplified Arabic" pitchFamily="18" charset="-78"/>
              </a:rPr>
              <a:t>12- 15%</a:t>
            </a:r>
            <a:r>
              <a:rPr lang="ar-KW" sz="2800" b="1">
                <a:latin typeface="Simplified Arabic" pitchFamily="18" charset="-78"/>
                <a:cs typeface="Simplified Arabic" pitchFamily="18" charset="-78"/>
              </a:rPr>
              <a:t>*.</a:t>
            </a:r>
          </a:p>
        </p:txBody>
      </p:sp>
      <p:pic>
        <p:nvPicPr>
          <p:cNvPr id="10245" name="Picture 5"/>
          <p:cNvPicPr>
            <a:picLocks noChangeAspect="1" noChangeArrowheads="1"/>
          </p:cNvPicPr>
          <p:nvPr/>
        </p:nvPicPr>
        <p:blipFill>
          <a:blip r:embed="rId2"/>
          <a:srcRect/>
          <a:stretch>
            <a:fillRect/>
          </a:stretch>
        </p:blipFill>
        <p:spPr bwMode="auto">
          <a:xfrm>
            <a:off x="76200" y="3978275"/>
            <a:ext cx="3276600" cy="242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6200" y="2611438"/>
            <a:ext cx="8839200" cy="2570162"/>
          </a:xfrm>
          <a:prstGeom prst="rect">
            <a:avLst/>
          </a:prstGeom>
          <a:noFill/>
          <a:ln w="9525">
            <a:noFill/>
            <a:miter lim="800000"/>
            <a:headEnd/>
            <a:tailEnd/>
          </a:ln>
        </p:spPr>
        <p:txBody>
          <a:bodyPr>
            <a:spAutoFit/>
          </a:bodyPr>
          <a:lstStyle/>
          <a:p>
            <a:pPr algn="just" rtl="1">
              <a:lnSpc>
                <a:spcPct val="200000"/>
              </a:lnSpc>
              <a:buClr>
                <a:schemeClr val="tx1"/>
              </a:buClr>
            </a:pPr>
            <a:r>
              <a:rPr lang="ar-SA" sz="2800" b="1">
                <a:latin typeface="Simplified Arabic" pitchFamily="18" charset="-78"/>
                <a:cs typeface="Simplified Arabic" pitchFamily="18" charset="-78"/>
              </a:rPr>
              <a:t>ما يعني أن هناك فرصاً استثمارية بنحو </a:t>
            </a:r>
            <a:r>
              <a:rPr lang="ar-SA" sz="2800" b="1">
                <a:solidFill>
                  <a:srgbClr val="FF0000"/>
                </a:solidFill>
                <a:latin typeface="Simplified Arabic" pitchFamily="18" charset="-78"/>
                <a:cs typeface="Simplified Arabic" pitchFamily="18" charset="-78"/>
              </a:rPr>
              <a:t>2.9 تريليون دولار </a:t>
            </a:r>
            <a:r>
              <a:rPr lang="ar-KW" sz="2800" b="1">
                <a:solidFill>
                  <a:srgbClr val="FF0000"/>
                </a:solidFill>
                <a:latin typeface="Simplified Arabic" pitchFamily="18" charset="-78"/>
                <a:cs typeface="Simplified Arabic" pitchFamily="18" charset="-78"/>
              </a:rPr>
              <a:t>أمريكي </a:t>
            </a:r>
            <a:r>
              <a:rPr lang="ar-SA" sz="2800" b="1">
                <a:latin typeface="Simplified Arabic" pitchFamily="18" charset="-78"/>
                <a:cs typeface="Simplified Arabic" pitchFamily="18" charset="-78"/>
              </a:rPr>
              <a:t>تنتظر الدخول في مجال المنتجات الحلال </a:t>
            </a:r>
            <a:r>
              <a:rPr lang="ar-SA" sz="2800" b="1">
                <a:solidFill>
                  <a:srgbClr val="00B050"/>
                </a:solidFill>
                <a:latin typeface="Simplified Arabic" pitchFamily="18" charset="-78"/>
                <a:cs typeface="Simplified Arabic" pitchFamily="18" charset="-78"/>
              </a:rPr>
              <a:t>خلال الأعوام </a:t>
            </a:r>
            <a:r>
              <a:rPr lang="ar-KW" sz="2800" b="1">
                <a:solidFill>
                  <a:srgbClr val="00B050"/>
                </a:solidFill>
                <a:latin typeface="Simplified Arabic" pitchFamily="18" charset="-78"/>
                <a:cs typeface="Simplified Arabic" pitchFamily="18" charset="-78"/>
              </a:rPr>
              <a:t>الست </a:t>
            </a:r>
            <a:r>
              <a:rPr lang="ar-SA" sz="2800" b="1">
                <a:solidFill>
                  <a:srgbClr val="00B050"/>
                </a:solidFill>
                <a:latin typeface="Simplified Arabic" pitchFamily="18" charset="-78"/>
                <a:cs typeface="Simplified Arabic" pitchFamily="18" charset="-78"/>
              </a:rPr>
              <a:t>القادمة </a:t>
            </a:r>
            <a:r>
              <a:rPr lang="ar-KW" sz="2800" b="1">
                <a:latin typeface="Simplified Arabic" pitchFamily="18" charset="-78"/>
                <a:cs typeface="Simplified Arabic" pitchFamily="18" charset="-78"/>
              </a:rPr>
              <a:t>حيث </a:t>
            </a:r>
            <a:r>
              <a:rPr lang="ar-SA" sz="2800" b="1">
                <a:latin typeface="Simplified Arabic" pitchFamily="18" charset="-78"/>
                <a:cs typeface="Simplified Arabic" pitchFamily="18" charset="-78"/>
              </a:rPr>
              <a:t>ستولد فرص </a:t>
            </a:r>
            <a:r>
              <a:rPr lang="ar-EG" sz="2800" b="1">
                <a:solidFill>
                  <a:srgbClr val="0070C0"/>
                </a:solidFill>
                <a:latin typeface="Simplified Arabic" pitchFamily="18" charset="-78"/>
                <a:cs typeface="Simplified Arabic" pitchFamily="18" charset="-78"/>
              </a:rPr>
              <a:t>استثمار</a:t>
            </a:r>
            <a:r>
              <a:rPr lang="ar-EG" sz="2800" b="1">
                <a:latin typeface="Simplified Arabic" pitchFamily="18" charset="-78"/>
                <a:cs typeface="Simplified Arabic" pitchFamily="18" charset="-78"/>
              </a:rPr>
              <a:t> و</a:t>
            </a:r>
            <a:r>
              <a:rPr lang="ar-SA" sz="2800" b="1">
                <a:latin typeface="Simplified Arabic" pitchFamily="18" charset="-78"/>
                <a:cs typeface="Simplified Arabic" pitchFamily="18" charset="-78"/>
              </a:rPr>
              <a:t>عمل في مختلف دول العالم</a:t>
            </a:r>
            <a:r>
              <a:rPr lang="en-US" sz="2800" b="1">
                <a:latin typeface="Simplified Arabic" pitchFamily="18" charset="-78"/>
                <a:cs typeface="Simplified Arabic" pitchFamily="18" charset="-78"/>
              </a:rPr>
              <a:t>.</a:t>
            </a:r>
          </a:p>
        </p:txBody>
      </p:sp>
      <p:sp>
        <p:nvSpPr>
          <p:cNvPr id="11267" name="Rectangle 1"/>
          <p:cNvSpPr>
            <a:spLocks noChangeArrowheads="1"/>
          </p:cNvSpPr>
          <p:nvPr/>
        </p:nvSpPr>
        <p:spPr bwMode="auto">
          <a:xfrm>
            <a:off x="152400" y="6411913"/>
            <a:ext cx="2317750" cy="369887"/>
          </a:xfrm>
          <a:prstGeom prst="rect">
            <a:avLst/>
          </a:prstGeom>
          <a:noFill/>
          <a:ln w="9525">
            <a:noFill/>
            <a:miter lim="800000"/>
            <a:headEnd/>
            <a:tailEnd/>
          </a:ln>
        </p:spPr>
        <p:txBody>
          <a:bodyPr wrap="none">
            <a:spAutoFit/>
          </a:bodyPr>
          <a:lstStyle/>
          <a:p>
            <a:pPr algn="just"/>
            <a:r>
              <a:rPr lang="en-US">
                <a:latin typeface="Simplified Arabic" pitchFamily="18" charset="-78"/>
                <a:cs typeface="Simplified Arabic" pitchFamily="18" charset="-78"/>
              </a:rPr>
              <a:t>*Dagangnet is the ICT</a:t>
            </a:r>
          </a:p>
        </p:txBody>
      </p:sp>
      <p:sp>
        <p:nvSpPr>
          <p:cNvPr id="11268" name="Text Box 4"/>
          <p:cNvSpPr txBox="1">
            <a:spLocks noChangeArrowheads="1"/>
          </p:cNvSpPr>
          <p:nvPr/>
        </p:nvSpPr>
        <p:spPr bwMode="auto">
          <a:xfrm>
            <a:off x="76200" y="609600"/>
            <a:ext cx="8839200" cy="1708150"/>
          </a:xfrm>
          <a:prstGeom prst="rect">
            <a:avLst/>
          </a:prstGeom>
          <a:noFill/>
          <a:ln w="9525">
            <a:noFill/>
            <a:miter lim="800000"/>
            <a:headEnd/>
            <a:tailEnd/>
          </a:ln>
        </p:spPr>
        <p:txBody>
          <a:bodyPr>
            <a:spAutoFit/>
          </a:bodyPr>
          <a:lstStyle/>
          <a:p>
            <a:pPr algn="just" rtl="1">
              <a:lnSpc>
                <a:spcPct val="200000"/>
              </a:lnSpc>
              <a:buClr>
                <a:schemeClr val="tx1"/>
              </a:buClr>
            </a:pPr>
            <a:r>
              <a:rPr lang="ar-KW" sz="2800" b="1">
                <a:latin typeface="Simplified Arabic" pitchFamily="18" charset="-78"/>
                <a:cs typeface="Simplified Arabic" pitchFamily="18" charset="-78"/>
              </a:rPr>
              <a:t>ويتوقع </a:t>
            </a:r>
            <a:r>
              <a:rPr lang="ar-SA" sz="2800" b="1">
                <a:latin typeface="Simplified Arabic" pitchFamily="18" charset="-78"/>
                <a:cs typeface="Simplified Arabic" pitchFamily="18" charset="-78"/>
              </a:rPr>
              <a:t>وصول</a:t>
            </a:r>
            <a:r>
              <a:rPr lang="ar-KW" sz="2800" b="1">
                <a:latin typeface="Simplified Arabic" pitchFamily="18" charset="-78"/>
                <a:cs typeface="Simplified Arabic" pitchFamily="18" charset="-78"/>
              </a:rPr>
              <a:t> </a:t>
            </a:r>
            <a:r>
              <a:rPr lang="ar-KW" sz="2800" b="1">
                <a:solidFill>
                  <a:srgbClr val="00B0F0"/>
                </a:solidFill>
                <a:latin typeface="Simplified Arabic" pitchFamily="18" charset="-78"/>
                <a:cs typeface="Simplified Arabic" pitchFamily="18" charset="-78"/>
              </a:rPr>
              <a:t>السوق العالمي للحلال</a:t>
            </a:r>
            <a:r>
              <a:rPr lang="ar-KW" sz="2800" b="1">
                <a:latin typeface="Simplified Arabic" pitchFamily="18" charset="-78"/>
                <a:cs typeface="Simplified Arabic" pitchFamily="18" charset="-78"/>
              </a:rPr>
              <a:t> في عام 2020م </a:t>
            </a:r>
            <a:r>
              <a:rPr lang="ar-SA" sz="2800" b="1">
                <a:latin typeface="Simplified Arabic" pitchFamily="18" charset="-78"/>
                <a:cs typeface="Simplified Arabic" pitchFamily="18" charset="-78"/>
              </a:rPr>
              <a:t>إلى </a:t>
            </a:r>
            <a:r>
              <a:rPr lang="ar-KW" sz="2800" b="1">
                <a:solidFill>
                  <a:srgbClr val="FF0000"/>
                </a:solidFill>
                <a:latin typeface="Simplified Arabic" pitchFamily="18" charset="-78"/>
                <a:cs typeface="Simplified Arabic" pitchFamily="18" charset="-78"/>
              </a:rPr>
              <a:t>6.2-6.8</a:t>
            </a:r>
            <a:r>
              <a:rPr lang="ar-SA" sz="2800" b="1">
                <a:solidFill>
                  <a:srgbClr val="FF0000"/>
                </a:solidFill>
                <a:latin typeface="Simplified Arabic" pitchFamily="18" charset="-78"/>
                <a:cs typeface="Simplified Arabic" pitchFamily="18" charset="-78"/>
              </a:rPr>
              <a:t> تريليون دولار </a:t>
            </a:r>
            <a:r>
              <a:rPr lang="ar-KW" sz="2800" b="1">
                <a:solidFill>
                  <a:srgbClr val="FF0000"/>
                </a:solidFill>
                <a:latin typeface="Simplified Arabic" pitchFamily="18" charset="-78"/>
                <a:cs typeface="Simplified Arabic" pitchFamily="18" charset="-78"/>
              </a:rPr>
              <a:t>أمريكي</a:t>
            </a:r>
            <a:r>
              <a:rPr lang="en-US" sz="2800" b="1">
                <a:latin typeface="Simplified Arabic" pitchFamily="18" charset="-78"/>
                <a:cs typeface="Simplified Arabic" pitchFamily="18" charset="-78"/>
              </a:rPr>
              <a:t>.*</a:t>
            </a:r>
            <a:endParaRPr lang="ar-KW" sz="2800" b="1">
              <a:latin typeface="Simplified Arabic" pitchFamily="18" charset="-78"/>
              <a:cs typeface="Simplified Arabic" pitchFamily="18" charset="-78"/>
            </a:endParaRPr>
          </a:p>
        </p:txBody>
      </p:sp>
      <p:pic>
        <p:nvPicPr>
          <p:cNvPr id="11269" name="Picture 5"/>
          <p:cNvPicPr>
            <a:picLocks noChangeAspect="1" noChangeArrowheads="1"/>
          </p:cNvPicPr>
          <p:nvPr/>
        </p:nvPicPr>
        <p:blipFill>
          <a:blip r:embed="rId2"/>
          <a:srcRect/>
          <a:stretch>
            <a:fillRect/>
          </a:stretch>
        </p:blipFill>
        <p:spPr bwMode="auto">
          <a:xfrm>
            <a:off x="381000" y="4271963"/>
            <a:ext cx="2590800" cy="2052637"/>
          </a:xfrm>
          <a:prstGeom prst="rect">
            <a:avLst/>
          </a:prstGeom>
          <a:noFill/>
          <a:ln w="9525">
            <a:noFill/>
            <a:miter lim="800000"/>
            <a:headEnd/>
            <a:tailEnd/>
          </a:ln>
        </p:spPr>
      </p:pic>
      <p:sp>
        <p:nvSpPr>
          <p:cNvPr id="11270" name="Rectangle 2"/>
          <p:cNvSpPr>
            <a:spLocks noChangeArrowheads="1"/>
          </p:cNvSpPr>
          <p:nvPr/>
        </p:nvSpPr>
        <p:spPr bwMode="auto">
          <a:xfrm>
            <a:off x="2492375" y="4430713"/>
            <a:ext cx="860425" cy="369887"/>
          </a:xfrm>
          <a:prstGeom prst="rect">
            <a:avLst/>
          </a:prstGeom>
          <a:noFill/>
          <a:ln w="9525">
            <a:noFill/>
            <a:miter lim="800000"/>
            <a:headEnd/>
            <a:tailEnd/>
          </a:ln>
        </p:spPr>
        <p:txBody>
          <a:bodyPr wrap="none">
            <a:spAutoFit/>
          </a:bodyPr>
          <a:lstStyle/>
          <a:p>
            <a:r>
              <a:rPr lang="ar-KW" b="1">
                <a:solidFill>
                  <a:srgbClr val="00B050"/>
                </a:solidFill>
                <a:latin typeface="Simplified Arabic" pitchFamily="18" charset="-78"/>
                <a:cs typeface="Simplified Arabic" pitchFamily="18" charset="-78"/>
              </a:rPr>
              <a:t>2020م </a:t>
            </a:r>
            <a:endParaRPr lang="en-US" b="1">
              <a:solidFill>
                <a:srgbClr val="00B050"/>
              </a:solidFill>
            </a:endParaRPr>
          </a:p>
        </p:txBody>
      </p:sp>
      <p:sp>
        <p:nvSpPr>
          <p:cNvPr id="11271" name="Rectangle 7"/>
          <p:cNvSpPr>
            <a:spLocks noChangeArrowheads="1"/>
          </p:cNvSpPr>
          <p:nvPr/>
        </p:nvSpPr>
        <p:spPr bwMode="auto">
          <a:xfrm>
            <a:off x="203200" y="5726113"/>
            <a:ext cx="787400" cy="369887"/>
          </a:xfrm>
          <a:prstGeom prst="rect">
            <a:avLst/>
          </a:prstGeom>
          <a:noFill/>
          <a:ln w="9525">
            <a:noFill/>
            <a:miter lim="800000"/>
            <a:headEnd/>
            <a:tailEnd/>
          </a:ln>
        </p:spPr>
        <p:txBody>
          <a:bodyPr wrap="none">
            <a:spAutoFit/>
          </a:bodyPr>
          <a:lstStyle/>
          <a:p>
            <a:pPr algn="r" rtl="1"/>
            <a:r>
              <a:rPr lang="en-US" b="1">
                <a:solidFill>
                  <a:srgbClr val="00B050"/>
                </a:solidFill>
                <a:latin typeface="Simplified Arabic" pitchFamily="18" charset="-78"/>
                <a:cs typeface="Simplified Arabic" pitchFamily="18" charset="-78"/>
              </a:rPr>
              <a:t>2014</a:t>
            </a:r>
            <a:r>
              <a:rPr lang="ar-KW" b="1">
                <a:solidFill>
                  <a:srgbClr val="00B050"/>
                </a:solidFill>
                <a:latin typeface="Simplified Arabic" pitchFamily="18" charset="-78"/>
                <a:cs typeface="Simplified Arabic" pitchFamily="18" charset="-78"/>
              </a:rPr>
              <a:t>م</a:t>
            </a:r>
            <a:endParaRPr lang="en-US" b="1">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TotalTime>
  <Words>2889</Words>
  <Application>Microsoft Office PowerPoint</Application>
  <PresentationFormat>On-screen Show (4:3)</PresentationFormat>
  <Paragraphs>442</Paragraphs>
  <Slides>50</Slides>
  <Notes>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مصادر استيراد اللحوم الحلال في دول مجلس التعاون الخليجي؟ أي من البلاد المصدرة يركز عليها؟</vt:lpstr>
      <vt:lpstr>قضايا تجارية</vt:lpstr>
      <vt:lpstr>Slide 32</vt:lpstr>
      <vt:lpstr>ما الذي يجب أن يركز عليه؟</vt:lpstr>
      <vt:lpstr>Slide 34</vt:lpstr>
      <vt:lpstr>Slide 35</vt:lpstr>
      <vt:lpstr>Slide 36</vt:lpstr>
      <vt:lpstr>Slide 37</vt:lpstr>
      <vt:lpstr>Slide 38</vt:lpstr>
      <vt:lpstr>وقد تفردت منتجات الحلال بأنها هي التيار الرئيسي في التجارة مع المسلمين</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20</cp:revision>
  <dcterms:created xsi:type="dcterms:W3CDTF">2018-03-23T13:26:30Z</dcterms:created>
  <dcterms:modified xsi:type="dcterms:W3CDTF">2019-07-03T12:15:43Z</dcterms:modified>
</cp:coreProperties>
</file>